
<file path=[Content_Types].xml><?xml version="1.0" encoding="utf-8"?>
<Types xmlns="http://schemas.openxmlformats.org/package/2006/content-types">
  <Default Extension="xml" ContentType="application/xml"/>
  <Default Extension="wav" ContentType="audio/x-wav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1"/>
  </p:notesMasterIdLst>
  <p:sldIdLst>
    <p:sldId id="322" r:id="rId2"/>
    <p:sldId id="257" r:id="rId3"/>
    <p:sldId id="258" r:id="rId4"/>
    <p:sldId id="259" r:id="rId5"/>
    <p:sldId id="312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313" r:id="rId16"/>
    <p:sldId id="269" r:id="rId17"/>
    <p:sldId id="314" r:id="rId18"/>
    <p:sldId id="270" r:id="rId19"/>
    <p:sldId id="315" r:id="rId20"/>
    <p:sldId id="271" r:id="rId21"/>
    <p:sldId id="272" r:id="rId22"/>
    <p:sldId id="273" r:id="rId23"/>
    <p:sldId id="316" r:id="rId24"/>
    <p:sldId id="274" r:id="rId25"/>
    <p:sldId id="317" r:id="rId26"/>
    <p:sldId id="275" r:id="rId27"/>
    <p:sldId id="318" r:id="rId28"/>
    <p:sldId id="320" r:id="rId29"/>
    <p:sldId id="277" r:id="rId30"/>
    <p:sldId id="278" r:id="rId31"/>
    <p:sldId id="279" r:id="rId32"/>
    <p:sldId id="280" r:id="rId33"/>
    <p:sldId id="319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8C04F94-8E8D-4E54-96E7-33EEF32375CA}">
  <a:tblStyle styleId="{C8C04F94-8E8D-4E54-96E7-33EEF32375CA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26"/>
    <p:restoredTop sz="85221"/>
  </p:normalViewPr>
  <p:slideViewPr>
    <p:cSldViewPr snapToGrid="0" snapToObjects="1">
      <p:cViewPr varScale="1">
        <p:scale>
          <a:sx n="136" d="100"/>
          <a:sy n="136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1- I am</a:t>
            </a:r>
            <a:r>
              <a:rPr lang="en-US" baseline="0" dirty="0" smtClean="0"/>
              <a:t> </a:t>
            </a:r>
            <a:r>
              <a:rPr lang="is-IS" baseline="0" dirty="0" smtClean="0"/>
              <a:t>… from </a:t>
            </a:r>
            <a:r>
              <a:rPr lang="en" dirty="0" smtClean="0"/>
              <a:t>USC/ISI</a:t>
            </a:r>
            <a:r>
              <a:rPr lang="en-US" dirty="0" smtClean="0"/>
              <a:t> , 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2- lab mate </a:t>
            </a:r>
            <a:r>
              <a:rPr lang="is-IS" dirty="0" smtClean="0"/>
              <a:t>…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3- Choy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4- In this talk, we want to introduce</a:t>
            </a:r>
            <a:r>
              <a:rPr lang="en-US" baseline="0" dirty="0" smtClean="0"/>
              <a:t> our topical poetry generation system, Hafez.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825501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FF0000"/>
                </a:solidFill>
              </a:rPr>
              <a:t>Workflow</a:t>
            </a:r>
            <a:r>
              <a:rPr lang="en-US" baseline="0" dirty="0" smtClean="0">
                <a:solidFill>
                  <a:srgbClr val="FF0000"/>
                </a:solidFill>
              </a:rPr>
              <a:t> of our system </a:t>
            </a:r>
            <a:r>
              <a:rPr lang="en" dirty="0" smtClean="0">
                <a:solidFill>
                  <a:srgbClr val="FF0000"/>
                </a:solidFill>
              </a:rPr>
              <a:t>at </a:t>
            </a:r>
            <a:r>
              <a:rPr lang="en" dirty="0">
                <a:solidFill>
                  <a:srgbClr val="FF0000"/>
                </a:solidFill>
              </a:rPr>
              <a:t>a </a:t>
            </a:r>
            <a:r>
              <a:rPr lang="en" dirty="0" smtClean="0">
                <a:solidFill>
                  <a:srgbClr val="FF0000"/>
                </a:solidFill>
              </a:rPr>
              <a:t>glance</a:t>
            </a:r>
            <a:endParaRPr lang="en-US" dirty="0" smtClean="0">
              <a:solidFill>
                <a:srgbClr val="FF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FF0000"/>
                </a:solidFill>
              </a:rPr>
              <a:t>For</a:t>
            </a:r>
            <a:r>
              <a:rPr lang="en-US" baseline="0" dirty="0" smtClean="0">
                <a:solidFill>
                  <a:srgbClr val="FF0000"/>
                </a:solidFill>
              </a:rPr>
              <a:t> generating poem, we should obey 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250" dirty="0" smtClean="0">
                <a:solidFill>
                  <a:srgbClr val="333333"/>
                </a:solidFill>
                <a:highlight>
                  <a:srgbClr val="FFFFFF"/>
                </a:highlight>
              </a:rPr>
              <a:t>We know</a:t>
            </a:r>
            <a:r>
              <a:rPr lang="en-US" sz="1250" baseline="0" dirty="0" smtClean="0">
                <a:solidFill>
                  <a:srgbClr val="333333"/>
                </a:solidFill>
                <a:highlight>
                  <a:srgbClr val="FFFFFF"/>
                </a:highlight>
              </a:rPr>
              <a:t> that with word2vec method, we can represent each word by a vector, and words with similar meaning have vectors near to each other. </a:t>
            </a:r>
          </a:p>
          <a:p>
            <a:pPr lvl="0">
              <a:spcBef>
                <a:spcPts val="0"/>
              </a:spcBef>
              <a:buNone/>
            </a:pPr>
            <a:r>
              <a:rPr lang="en-US" sz="1250" baseline="0" dirty="0" smtClean="0">
                <a:solidFill>
                  <a:srgbClr val="333333"/>
                </a:solidFill>
                <a:highlight>
                  <a:srgbClr val="FFFFFF"/>
                </a:highlight>
              </a:rPr>
              <a:t>Script .... why you did it</a:t>
            </a:r>
            <a:endParaRPr sz="125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buNone/>
            </a:pPr>
            <a:r>
              <a:rPr lang="en" sz="1250" dirty="0">
                <a:solidFill>
                  <a:srgbClr val="333333"/>
                </a:solidFill>
                <a:highlight>
                  <a:srgbClr val="FFFFFF"/>
                </a:highlight>
              </a:rPr>
              <a:t>Wedding, bride, </a:t>
            </a:r>
            <a:r>
              <a:rPr lang="en" sz="1250" dirty="0" err="1">
                <a:solidFill>
                  <a:srgbClr val="333333"/>
                </a:solidFill>
                <a:highlight>
                  <a:srgbClr val="FFFFFF"/>
                </a:highlight>
              </a:rPr>
              <a:t>wedding_ceremony</a:t>
            </a:r>
            <a:r>
              <a:rPr lang="en" sz="1250" dirty="0">
                <a:solidFill>
                  <a:srgbClr val="333333"/>
                </a:solidFill>
                <a:highlight>
                  <a:srgbClr val="FFFFFF"/>
                </a:highlight>
              </a:rPr>
              <a:t>, couple, weddings, marriage, </a:t>
            </a:r>
            <a:r>
              <a:rPr lang="en" sz="1250" dirty="0" err="1">
                <a:solidFill>
                  <a:srgbClr val="333333"/>
                </a:solidFill>
                <a:highlight>
                  <a:srgbClr val="FFFFFF"/>
                </a:highlight>
              </a:rPr>
              <a:t>wedding_took_place</a:t>
            </a:r>
            <a:r>
              <a:rPr lang="en" sz="1250" dirty="0">
                <a:solidFill>
                  <a:srgbClr val="333333"/>
                </a:solidFill>
                <a:highlight>
                  <a:srgbClr val="FFFFFF"/>
                </a:highlight>
              </a:rPr>
              <a:t>, bridegroom.</a:t>
            </a:r>
          </a:p>
        </p:txBody>
      </p:sp>
    </p:spTree>
    <p:extLst>
      <p:ext uri="{BB962C8B-B14F-4D97-AF65-F5344CB8AC3E}">
        <p14:creationId xmlns:p14="http://schemas.microsoft.com/office/powerpoint/2010/main" val="17896652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250" dirty="0" smtClean="0">
                <a:solidFill>
                  <a:srgbClr val="333333"/>
                </a:solidFill>
                <a:highlight>
                  <a:srgbClr val="FFFFFF"/>
                </a:highlight>
              </a:rPr>
              <a:t>We know</a:t>
            </a:r>
            <a:r>
              <a:rPr lang="en-US" sz="1250" baseline="0" dirty="0" smtClean="0">
                <a:solidFill>
                  <a:srgbClr val="333333"/>
                </a:solidFill>
                <a:highlight>
                  <a:srgbClr val="FFFFFF"/>
                </a:highlight>
              </a:rPr>
              <a:t> that with word2vec method, we can represent each word by a vector, and words with similar meaning have vectors near to each other. </a:t>
            </a:r>
          </a:p>
          <a:p>
            <a:pPr lvl="0">
              <a:spcBef>
                <a:spcPts val="0"/>
              </a:spcBef>
              <a:buNone/>
            </a:pPr>
            <a:r>
              <a:rPr lang="en-US" sz="1250" baseline="0" dirty="0" smtClean="0">
                <a:solidFill>
                  <a:srgbClr val="333333"/>
                </a:solidFill>
                <a:highlight>
                  <a:srgbClr val="FFFFFF"/>
                </a:highlight>
              </a:rPr>
              <a:t>Script .... why you did it</a:t>
            </a:r>
            <a:endParaRPr sz="125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buNone/>
            </a:pPr>
            <a:r>
              <a:rPr lang="en" sz="1250" dirty="0">
                <a:solidFill>
                  <a:srgbClr val="333333"/>
                </a:solidFill>
                <a:highlight>
                  <a:srgbClr val="FFFFFF"/>
                </a:highlight>
              </a:rPr>
              <a:t>Wedding, bride, </a:t>
            </a:r>
            <a:r>
              <a:rPr lang="en" sz="1250" dirty="0" err="1">
                <a:solidFill>
                  <a:srgbClr val="333333"/>
                </a:solidFill>
                <a:highlight>
                  <a:srgbClr val="FFFFFF"/>
                </a:highlight>
              </a:rPr>
              <a:t>wedding_ceremony</a:t>
            </a:r>
            <a:r>
              <a:rPr lang="en" sz="1250" dirty="0">
                <a:solidFill>
                  <a:srgbClr val="333333"/>
                </a:solidFill>
                <a:highlight>
                  <a:srgbClr val="FFFFFF"/>
                </a:highlight>
              </a:rPr>
              <a:t>, couple, weddings, marriage, </a:t>
            </a:r>
            <a:r>
              <a:rPr lang="en" sz="1250" dirty="0" err="1">
                <a:solidFill>
                  <a:srgbClr val="333333"/>
                </a:solidFill>
                <a:highlight>
                  <a:srgbClr val="FFFFFF"/>
                </a:highlight>
              </a:rPr>
              <a:t>wedding_took_place</a:t>
            </a:r>
            <a:r>
              <a:rPr lang="en" sz="1250" dirty="0">
                <a:solidFill>
                  <a:srgbClr val="333333"/>
                </a:solidFill>
                <a:highlight>
                  <a:srgbClr val="FFFFFF"/>
                </a:highlight>
              </a:rPr>
              <a:t>, bridegroom.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250" dirty="0" smtClean="0">
                <a:solidFill>
                  <a:srgbClr val="333333"/>
                </a:solidFill>
                <a:highlight>
                  <a:srgbClr val="FFFFFF"/>
                </a:highlight>
              </a:rPr>
              <a:t>We know</a:t>
            </a:r>
            <a:r>
              <a:rPr lang="en-US" sz="1250" baseline="0" dirty="0" smtClean="0">
                <a:solidFill>
                  <a:srgbClr val="333333"/>
                </a:solidFill>
                <a:highlight>
                  <a:srgbClr val="FFFFFF"/>
                </a:highlight>
              </a:rPr>
              <a:t> that with word2vec method, we can represent each word by a vector, and words with similar meaning have vectors near to each other. </a:t>
            </a:r>
          </a:p>
          <a:p>
            <a:pPr lvl="0">
              <a:spcBef>
                <a:spcPts val="0"/>
              </a:spcBef>
              <a:buNone/>
            </a:pPr>
            <a:r>
              <a:rPr lang="en-US" sz="1250" baseline="0" dirty="0" smtClean="0">
                <a:solidFill>
                  <a:srgbClr val="333333"/>
                </a:solidFill>
                <a:highlight>
                  <a:srgbClr val="FFFFFF"/>
                </a:highlight>
              </a:rPr>
              <a:t>Script .... why you did it</a:t>
            </a:r>
            <a:endParaRPr sz="125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buNone/>
            </a:pPr>
            <a:r>
              <a:rPr lang="en" sz="1250" dirty="0">
                <a:solidFill>
                  <a:srgbClr val="333333"/>
                </a:solidFill>
                <a:highlight>
                  <a:srgbClr val="FFFFFF"/>
                </a:highlight>
              </a:rPr>
              <a:t>Wedding, bride, </a:t>
            </a:r>
            <a:r>
              <a:rPr lang="en" sz="1250" dirty="0" err="1">
                <a:solidFill>
                  <a:srgbClr val="333333"/>
                </a:solidFill>
                <a:highlight>
                  <a:srgbClr val="FFFFFF"/>
                </a:highlight>
              </a:rPr>
              <a:t>wedding_ceremony</a:t>
            </a:r>
            <a:r>
              <a:rPr lang="en" sz="1250" dirty="0">
                <a:solidFill>
                  <a:srgbClr val="333333"/>
                </a:solidFill>
                <a:highlight>
                  <a:srgbClr val="FFFFFF"/>
                </a:highlight>
              </a:rPr>
              <a:t>, couple, weddings, marriage, </a:t>
            </a:r>
            <a:r>
              <a:rPr lang="en" sz="1250" dirty="0" err="1">
                <a:solidFill>
                  <a:srgbClr val="333333"/>
                </a:solidFill>
                <a:highlight>
                  <a:srgbClr val="FFFFFF"/>
                </a:highlight>
              </a:rPr>
              <a:t>wedding_took_place</a:t>
            </a:r>
            <a:r>
              <a:rPr lang="en" sz="1250" dirty="0">
                <a:solidFill>
                  <a:srgbClr val="333333"/>
                </a:solidFill>
                <a:highlight>
                  <a:srgbClr val="FFFFFF"/>
                </a:highlight>
              </a:rPr>
              <a:t>, bridegroom.</a:t>
            </a:r>
          </a:p>
        </p:txBody>
      </p:sp>
    </p:spTree>
    <p:extLst>
      <p:ext uri="{BB962C8B-B14F-4D97-AF65-F5344CB8AC3E}">
        <p14:creationId xmlns:p14="http://schemas.microsoft.com/office/powerpoint/2010/main" val="20781696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FF0000"/>
                </a:solidFill>
              </a:rPr>
              <a:t>CMU pronunciation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FF0000"/>
                </a:solidFill>
              </a:rPr>
              <a:t>It is</a:t>
            </a:r>
            <a:r>
              <a:rPr lang="en-US" baseline="0" dirty="0" smtClean="0">
                <a:solidFill>
                  <a:srgbClr val="FF0000"/>
                </a:solidFill>
              </a:rPr>
              <a:t> interesting </a:t>
            </a:r>
            <a:r>
              <a:rPr lang="is-IS" baseline="0" dirty="0" smtClean="0">
                <a:solidFill>
                  <a:srgbClr val="FF0000"/>
                </a:solidFill>
              </a:rPr>
              <a:t>…</a:t>
            </a:r>
            <a:endParaRPr lang="en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FF0000"/>
                </a:solidFill>
              </a:rPr>
              <a:t>CMU pronunciation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FF0000"/>
                </a:solidFill>
              </a:rPr>
              <a:t>It is</a:t>
            </a:r>
            <a:r>
              <a:rPr lang="en-US" baseline="0" dirty="0" smtClean="0">
                <a:solidFill>
                  <a:srgbClr val="FF0000"/>
                </a:solidFill>
              </a:rPr>
              <a:t> interesting </a:t>
            </a:r>
            <a:r>
              <a:rPr lang="is-IS" baseline="0" dirty="0" smtClean="0">
                <a:solidFill>
                  <a:srgbClr val="FF0000"/>
                </a:solidFill>
              </a:rPr>
              <a:t>…</a:t>
            </a:r>
            <a:endParaRPr lang="e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000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Why</a:t>
            </a:r>
            <a:r>
              <a:rPr lang="en-US" baseline="0" dirty="0" smtClean="0"/>
              <a:t> Hafez?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" dirty="0" smtClean="0"/>
              <a:t>You might know Iran’s poets by Rumi or </a:t>
            </a:r>
            <a:r>
              <a:rPr lang="en" dirty="0" err="1" smtClean="0"/>
              <a:t>khayyam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" dirty="0" smtClean="0"/>
              <a:t>but inside </a:t>
            </a:r>
            <a:r>
              <a:rPr lang="en" dirty="0" err="1" smtClean="0"/>
              <a:t>iran</a:t>
            </a:r>
            <a:r>
              <a:rPr lang="en" dirty="0" smtClean="0"/>
              <a:t> Hafez is probably the most admired poet.</a:t>
            </a:r>
            <a:r>
              <a:rPr lang="en-US" dirty="0" smtClean="0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 collected works can be found in the homes of most Iranian</a:t>
            </a:r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people.</a:t>
            </a:r>
            <a:endParaRPr lang="en-US" sz="11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on</a:t>
            </a:r>
            <a:r>
              <a:rPr lang="en" dirty="0" smtClean="0"/>
              <a:t> </a:t>
            </a:r>
            <a:r>
              <a:rPr lang="en" dirty="0"/>
              <a:t>the left </a:t>
            </a:r>
            <a:r>
              <a:rPr lang="en-US" dirty="0" smtClean="0"/>
              <a:t>you can see</a:t>
            </a:r>
            <a:r>
              <a:rPr lang="en-US" baseline="0" dirty="0" smtClean="0"/>
              <a:t> </a:t>
            </a:r>
            <a:r>
              <a:rPr lang="en" dirty="0" smtClean="0"/>
              <a:t>a </a:t>
            </a:r>
            <a:r>
              <a:rPr lang="en" dirty="0"/>
              <a:t>cover of his book, with his picture on </a:t>
            </a:r>
            <a:r>
              <a:rPr lang="en" dirty="0" smtClean="0"/>
              <a:t>it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" dirty="0" smtClean="0"/>
              <a:t>and  </a:t>
            </a:r>
            <a:r>
              <a:rPr lang="en" dirty="0"/>
              <a:t>the right is his tomb in my birthplace, Shiraz.</a:t>
            </a:r>
            <a:br>
              <a:rPr lang="en" dirty="0"/>
            </a:br>
            <a:endParaRPr lang="en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FF0000"/>
                </a:solidFill>
              </a:rPr>
              <a:t>Why randomly?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algn="r" defTabSz="914400" rtl="1" eaLnBrk="1" latinLnBrk="0" hangingPunct="1">
              <a:spcBef>
                <a:spcPts val="0"/>
              </a:spcBef>
              <a:buNone/>
            </a:pPr>
            <a:r>
              <a:rPr lang="fa-IR" dirty="0" err="1" smtClean="0"/>
              <a:t>مترمونی</a:t>
            </a:r>
            <a:endParaRPr lang="en-US" dirty="0" smtClean="0"/>
          </a:p>
          <a:p>
            <a:pPr marL="0" lvl="0" algn="r" defTabSz="914400" rtl="1" eaLnBrk="1" latinLnBrk="0" hangingPunct="1">
              <a:spcBef>
                <a:spcPts val="0"/>
              </a:spcBef>
              <a:buNone/>
            </a:pPr>
            <a:r>
              <a:rPr lang="en-US" dirty="0" smtClean="0"/>
              <a:t>(0)</a:t>
            </a:r>
            <a:r>
              <a:rPr lang="en-US" baseline="0" dirty="0" smtClean="0"/>
              <a:t> external</a:t>
            </a:r>
            <a:endParaRPr lang="en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algn="r" defTabSz="914400" rtl="1" eaLnBrk="1" latinLnBrk="0" hangingPunct="1">
              <a:spcBef>
                <a:spcPts val="0"/>
              </a:spcBef>
              <a:buNone/>
            </a:pPr>
            <a:r>
              <a:rPr lang="fa-IR" dirty="0" err="1" smtClean="0"/>
              <a:t>مترمونی</a:t>
            </a:r>
            <a:endParaRPr lang="en-US" dirty="0" smtClean="0"/>
          </a:p>
          <a:p>
            <a:pPr marL="0" lvl="0" algn="r" defTabSz="914400" rtl="1" eaLnBrk="1" latinLnBrk="0" hangingPunct="1">
              <a:spcBef>
                <a:spcPts val="0"/>
              </a:spcBef>
              <a:buNone/>
            </a:pPr>
            <a:r>
              <a:rPr lang="en-US" dirty="0" smtClean="0"/>
              <a:t>(0)</a:t>
            </a:r>
            <a:r>
              <a:rPr lang="en-US" baseline="0" dirty="0" smtClean="0"/>
              <a:t> external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952899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4*11 states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Highlight state L1-S3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Push I to the next line</a:t>
            </a:r>
            <a:endParaRPr lang="en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4*11 states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Highlight state L1-S3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Push I to the next line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9318539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 dirty="0">
                <a:solidFill>
                  <a:schemeClr val="dk2"/>
                </a:solidFill>
              </a:rPr>
              <a:t/>
            </a:r>
            <a:br>
              <a:rPr lang="en" sz="800" dirty="0">
                <a:solidFill>
                  <a:schemeClr val="dk2"/>
                </a:solidFill>
              </a:rPr>
            </a:br>
            <a:r>
              <a:rPr lang="en" sz="800" dirty="0">
                <a:solidFill>
                  <a:schemeClr val="dk2"/>
                </a:solidFill>
              </a:rPr>
              <a:t>From </a:t>
            </a:r>
            <a:r>
              <a:rPr lang="en" sz="800" dirty="0" smtClean="0">
                <a:solidFill>
                  <a:schemeClr val="dk2"/>
                </a:solidFill>
              </a:rPr>
              <a:t>L1-S</a:t>
            </a:r>
            <a:r>
              <a:rPr lang="en-US" sz="800" dirty="0" smtClean="0">
                <a:solidFill>
                  <a:schemeClr val="dk2"/>
                </a:solidFill>
              </a:rPr>
              <a:t>1</a:t>
            </a:r>
            <a:r>
              <a:rPr lang="en" sz="800" dirty="0" smtClean="0">
                <a:solidFill>
                  <a:schemeClr val="dk2"/>
                </a:solidFill>
              </a:rPr>
              <a:t> </a:t>
            </a:r>
            <a:r>
              <a:rPr lang="en" sz="800" dirty="0">
                <a:solidFill>
                  <a:schemeClr val="dk2"/>
                </a:solidFill>
              </a:rPr>
              <a:t>to </a:t>
            </a:r>
            <a:r>
              <a:rPr lang="en" sz="800" dirty="0" smtClean="0">
                <a:solidFill>
                  <a:schemeClr val="dk2"/>
                </a:solidFill>
              </a:rPr>
              <a:t>L1-S</a:t>
            </a:r>
            <a:r>
              <a:rPr lang="en-US" sz="800" dirty="0" smtClean="0">
                <a:solidFill>
                  <a:schemeClr val="dk2"/>
                </a:solidFill>
              </a:rPr>
              <a:t>3</a:t>
            </a:r>
            <a:r>
              <a:rPr lang="en" sz="800" dirty="0" smtClean="0">
                <a:solidFill>
                  <a:schemeClr val="dk2"/>
                </a:solidFill>
              </a:rPr>
              <a:t> </a:t>
            </a:r>
            <a:r>
              <a:rPr lang="en" sz="800" dirty="0">
                <a:solidFill>
                  <a:schemeClr val="dk2"/>
                </a:solidFill>
              </a:rPr>
              <a:t>→ All words with “10” stress pattern such as table or active.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lang="en" sz="800" dirty="0">
                <a:solidFill>
                  <a:schemeClr val="dk2"/>
                </a:solidFill>
              </a:rPr>
              <a:t>To fix rhymes, we delete all arcs pointing to the line-final state, except for the arc labeled     with the chosen rhyme word.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 dirty="0" smtClean="0">
                <a:solidFill>
                  <a:schemeClr val="dk2"/>
                </a:solidFill>
              </a:rPr>
              <a:t>If we </a:t>
            </a:r>
            <a:r>
              <a:rPr lang="en-US" sz="800" baseline="0" dirty="0" smtClean="0">
                <a:solidFill>
                  <a:schemeClr val="dk2"/>
                </a:solidFill>
              </a:rPr>
              <a:t>sample randomly a poem, they obey rhythm and rhyme but they are meaningless.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en-US" sz="800" baseline="0" dirty="0" smtClean="0">
              <a:solidFill>
                <a:schemeClr val="dk2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 baseline="0" dirty="0" smtClean="0">
                <a:solidFill>
                  <a:schemeClr val="dk2"/>
                </a:solidFill>
              </a:rPr>
              <a:t>Try to read it ...</a:t>
            </a:r>
            <a:endParaRPr lang="en" sz="8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2921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 dirty="0" smtClean="0">
                <a:solidFill>
                  <a:schemeClr val="dk2"/>
                </a:solidFill>
              </a:rPr>
              <a:t>If we </a:t>
            </a:r>
            <a:r>
              <a:rPr lang="en-US" sz="800" baseline="0" dirty="0" smtClean="0">
                <a:solidFill>
                  <a:schemeClr val="dk2"/>
                </a:solidFill>
              </a:rPr>
              <a:t>sample randomly a poem, they obey rhythm and rhyme but they are meaningless.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en-US" sz="800" baseline="0" dirty="0" smtClean="0">
              <a:solidFill>
                <a:schemeClr val="dk2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 baseline="0" dirty="0" smtClean="0">
                <a:solidFill>
                  <a:schemeClr val="dk2"/>
                </a:solidFill>
              </a:rPr>
              <a:t>Try to read it ...</a:t>
            </a:r>
            <a:endParaRPr lang="en" sz="8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3937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What we are proposing here is the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7786625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Let’s forget about FSA and just</a:t>
            </a:r>
            <a:r>
              <a:rPr lang="en-US" baseline="0" dirty="0" smtClean="0"/>
              <a:t> consider an RNN model alone for a second.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It is intractable to ask RNN for the string with highest probability</a:t>
            </a: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More explanation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Both train and </a:t>
            </a:r>
            <a:r>
              <a:rPr lang="en" dirty="0" smtClean="0"/>
              <a:t>decode</a:t>
            </a:r>
            <a:endParaRPr lang="en-US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What is encoder and decoder </a:t>
            </a:r>
            <a:r>
              <a:rPr lang="is-IS" dirty="0" smtClean="0"/>
              <a:t>…</a:t>
            </a:r>
            <a:endParaRPr lang="en-US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Beam search</a:t>
            </a:r>
            <a:endParaRPr lang="en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003548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Shape 3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algn="r" defTabSz="914400" rtl="1" eaLnBrk="1" latinLnBrk="0" hangingPunct="1">
              <a:spcBef>
                <a:spcPts val="0"/>
              </a:spcBef>
              <a:buNone/>
            </a:pPr>
            <a:r>
              <a:rPr lang="fa-IR" dirty="0" err="1" smtClean="0"/>
              <a:t>ایترنال</a:t>
            </a:r>
            <a:endParaRPr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Shape 3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FF0000"/>
                </a:solidFill>
              </a:rPr>
              <a:t>1-</a:t>
            </a:r>
            <a:r>
              <a:rPr lang="en-US" baseline="0" dirty="0" smtClean="0">
                <a:solidFill>
                  <a:srgbClr val="FF0000"/>
                </a:solidFill>
              </a:rPr>
              <a:t> A way to implement constraints in RNN generation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Made a Competition</a:t>
            </a:r>
            <a:endParaRPr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FF0000"/>
                </a:solidFill>
              </a:rPr>
              <a:t>1-Model</a:t>
            </a:r>
            <a:r>
              <a:rPr lang="en-US" baseline="0" dirty="0" smtClean="0">
                <a:solidFill>
                  <a:srgbClr val="FF0000"/>
                </a:solidFill>
              </a:rPr>
              <a:t> long dependencies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baseline="0" dirty="0" smtClean="0">
                <a:solidFill>
                  <a:srgbClr val="FF0000"/>
                </a:solidFill>
              </a:rPr>
              <a:t>web based API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lang="en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because</a:t>
            </a:r>
            <a:r>
              <a:rPr lang="en-US" baseline="0" dirty="0" smtClean="0"/>
              <a:t> the computer wrote it, I let the computer read it for you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0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1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3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4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5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hyperlink" Target="mailto:ghazvini@isi.edu" TargetMode="External"/><Relationship Id="rId5" Type="http://schemas.openxmlformats.org/officeDocument/2006/relationships/hyperlink" Target="http://isi.edu/~ghazvini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Relationship Id="rId5" Type="http://schemas.openxmlformats.org/officeDocument/2006/relationships/hyperlink" Target="https://www.dropbox.com/s/e39oq0tvox4of59/2.wav?dl=0" TargetMode="External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Generating Topical Poetry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Marjan Ghazvininejad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Xing Shi, Yejin Choi, Kevin Knight</a:t>
            </a:r>
          </a:p>
        </p:txBody>
      </p:sp>
    </p:spTree>
    <p:extLst>
      <p:ext uri="{BB962C8B-B14F-4D97-AF65-F5344CB8AC3E}">
        <p14:creationId xmlns:p14="http://schemas.microsoft.com/office/powerpoint/2010/main" val="65012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 Glance</a:t>
            </a:r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7" name="Shape 107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9950" y="373487"/>
            <a:ext cx="2632351" cy="4396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9950" y="373487"/>
            <a:ext cx="2632351" cy="439653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Steps</a:t>
            </a:r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➔"/>
            </a:pPr>
            <a:r>
              <a:rPr lang="en"/>
              <a:t>Choosing related words</a:t>
            </a:r>
          </a:p>
          <a:p>
            <a:pPr marL="457200" lvl="0" indent="-228600" rtl="0">
              <a:spcBef>
                <a:spcPts val="0"/>
              </a:spcBef>
              <a:buClr>
                <a:schemeClr val="lt2"/>
              </a:buClr>
              <a:buChar char="➔"/>
            </a:pPr>
            <a:r>
              <a:rPr lang="en">
                <a:solidFill>
                  <a:schemeClr val="lt2"/>
                </a:solidFill>
              </a:rPr>
              <a:t>Selecting rhyme pairs</a:t>
            </a:r>
          </a:p>
          <a:p>
            <a:pPr marL="457200" lvl="0" indent="-228600" rtl="0">
              <a:spcBef>
                <a:spcPts val="0"/>
              </a:spcBef>
              <a:buClr>
                <a:schemeClr val="lt2"/>
              </a:buClr>
              <a:buChar char="➔"/>
            </a:pPr>
            <a:r>
              <a:rPr lang="en">
                <a:solidFill>
                  <a:schemeClr val="lt2"/>
                </a:solidFill>
              </a:rPr>
              <a:t>Making a finite state acceptor</a:t>
            </a:r>
          </a:p>
          <a:p>
            <a:pPr marL="457200" lvl="0" indent="-228600" rtl="0">
              <a:spcBef>
                <a:spcPts val="0"/>
              </a:spcBef>
              <a:buClr>
                <a:schemeClr val="lt2"/>
              </a:buClr>
              <a:buChar char="➔"/>
            </a:pPr>
            <a:r>
              <a:rPr lang="en">
                <a:solidFill>
                  <a:schemeClr val="lt2"/>
                </a:solidFill>
              </a:rPr>
              <a:t>Extracting a fluent path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6492375" y="189025"/>
            <a:ext cx="1704600" cy="1233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hape 120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9950" y="373487"/>
            <a:ext cx="2632351" cy="439653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Steps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chemeClr val="lt2"/>
              </a:buClr>
              <a:buChar char="➔"/>
            </a:pPr>
            <a:r>
              <a:rPr lang="en">
                <a:solidFill>
                  <a:schemeClr val="lt2"/>
                </a:solidFill>
              </a:rPr>
              <a:t>Choosing related words</a:t>
            </a:r>
          </a:p>
          <a:p>
            <a:pPr marL="457200" lvl="0" indent="-228600" rtl="0">
              <a:spcBef>
                <a:spcPts val="0"/>
              </a:spcBef>
              <a:buChar char="➔"/>
            </a:pPr>
            <a:r>
              <a:rPr lang="en"/>
              <a:t>Selecting rhyme pairs</a:t>
            </a:r>
          </a:p>
          <a:p>
            <a:pPr marL="457200" lvl="0" indent="-228600" rtl="0">
              <a:spcBef>
                <a:spcPts val="0"/>
              </a:spcBef>
              <a:buClr>
                <a:schemeClr val="lt2"/>
              </a:buClr>
              <a:buChar char="➔"/>
            </a:pPr>
            <a:r>
              <a:rPr lang="en">
                <a:solidFill>
                  <a:schemeClr val="lt2"/>
                </a:solidFill>
              </a:rPr>
              <a:t>Making a finite state acceptor</a:t>
            </a:r>
          </a:p>
          <a:p>
            <a:pPr marL="457200" lvl="0" indent="-228600" rtl="0">
              <a:spcBef>
                <a:spcPts val="0"/>
              </a:spcBef>
              <a:buClr>
                <a:schemeClr val="lt2"/>
              </a:buClr>
              <a:buChar char="➔"/>
            </a:pPr>
            <a:r>
              <a:rPr lang="en">
                <a:solidFill>
                  <a:schemeClr val="lt2"/>
                </a:solidFill>
              </a:rPr>
              <a:t>Extracting a fluent path</a:t>
            </a:r>
          </a:p>
        </p:txBody>
      </p:sp>
      <p:sp>
        <p:nvSpPr>
          <p:cNvPr id="123" name="Shape 123"/>
          <p:cNvSpPr/>
          <p:nvPr/>
        </p:nvSpPr>
        <p:spPr>
          <a:xfrm>
            <a:off x="6492375" y="864375"/>
            <a:ext cx="1704600" cy="1237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Steps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chemeClr val="lt2"/>
              </a:buClr>
              <a:buChar char="➔"/>
            </a:pPr>
            <a:r>
              <a:rPr lang="en">
                <a:solidFill>
                  <a:schemeClr val="lt2"/>
                </a:solidFill>
              </a:rPr>
              <a:t>Choosing related words</a:t>
            </a:r>
          </a:p>
          <a:p>
            <a:pPr marL="457200" lvl="0" indent="-228600" rtl="0">
              <a:spcBef>
                <a:spcPts val="0"/>
              </a:spcBef>
              <a:buClr>
                <a:schemeClr val="lt2"/>
              </a:buClr>
              <a:buChar char="➔"/>
            </a:pPr>
            <a:r>
              <a:rPr lang="en">
                <a:solidFill>
                  <a:schemeClr val="lt2"/>
                </a:solidFill>
              </a:rPr>
              <a:t>Selecting rhyme pairs</a:t>
            </a:r>
          </a:p>
          <a:p>
            <a:pPr marL="457200" lvl="0" indent="-228600" rtl="0">
              <a:spcBef>
                <a:spcPts val="0"/>
              </a:spcBef>
              <a:buChar char="➔"/>
            </a:pPr>
            <a:r>
              <a:rPr lang="en"/>
              <a:t>Making a finite state acceptor</a:t>
            </a:r>
          </a:p>
          <a:p>
            <a:pPr marL="457200" lvl="0" indent="-228600" rtl="0">
              <a:spcBef>
                <a:spcPts val="0"/>
              </a:spcBef>
              <a:buClr>
                <a:schemeClr val="lt2"/>
              </a:buClr>
              <a:buChar char="➔"/>
            </a:pPr>
            <a:r>
              <a:rPr lang="en">
                <a:solidFill>
                  <a:schemeClr val="lt2"/>
                </a:solidFill>
              </a:rPr>
              <a:t>Extracting a fluent path</a:t>
            </a:r>
          </a:p>
        </p:txBody>
      </p:sp>
      <p:pic>
        <p:nvPicPr>
          <p:cNvPr id="130" name="Shape 130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9950" y="373487"/>
            <a:ext cx="2632351" cy="439653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/>
          <p:nvPr/>
        </p:nvSpPr>
        <p:spPr>
          <a:xfrm>
            <a:off x="5960050" y="1838025"/>
            <a:ext cx="2872500" cy="2075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Steps</a:t>
            </a:r>
          </a:p>
        </p:txBody>
      </p:sp>
      <p:pic>
        <p:nvPicPr>
          <p:cNvPr id="137" name="Shape 137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9950" y="373487"/>
            <a:ext cx="2632351" cy="439653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chemeClr val="lt2"/>
              </a:buClr>
              <a:buChar char="➔"/>
            </a:pPr>
            <a:r>
              <a:rPr lang="en">
                <a:solidFill>
                  <a:schemeClr val="lt2"/>
                </a:solidFill>
              </a:rPr>
              <a:t>Choosing related words</a:t>
            </a:r>
          </a:p>
          <a:p>
            <a:pPr marL="457200" lvl="0" indent="-228600" rtl="0">
              <a:spcBef>
                <a:spcPts val="0"/>
              </a:spcBef>
              <a:buClr>
                <a:schemeClr val="lt2"/>
              </a:buClr>
              <a:buChar char="➔"/>
            </a:pPr>
            <a:r>
              <a:rPr lang="en">
                <a:solidFill>
                  <a:schemeClr val="lt2"/>
                </a:solidFill>
              </a:rPr>
              <a:t>Selecting rhyme pairs</a:t>
            </a:r>
          </a:p>
          <a:p>
            <a:pPr marL="457200" lvl="0" indent="-228600" rtl="0">
              <a:spcBef>
                <a:spcPts val="0"/>
              </a:spcBef>
              <a:buClr>
                <a:schemeClr val="lt2"/>
              </a:buClr>
              <a:buChar char="➔"/>
            </a:pPr>
            <a:r>
              <a:rPr lang="en">
                <a:solidFill>
                  <a:schemeClr val="lt2"/>
                </a:solidFill>
              </a:rPr>
              <a:t>Making a finite state acceptor</a:t>
            </a:r>
          </a:p>
          <a:p>
            <a:pPr marL="457200" lvl="0" indent="-228600" rtl="0">
              <a:spcBef>
                <a:spcPts val="0"/>
              </a:spcBef>
              <a:buChar char="➔"/>
            </a:pPr>
            <a:r>
              <a:rPr lang="en"/>
              <a:t>Extracting a fluent path</a:t>
            </a:r>
          </a:p>
        </p:txBody>
      </p:sp>
      <p:sp>
        <p:nvSpPr>
          <p:cNvPr id="139" name="Shape 139"/>
          <p:cNvSpPr/>
          <p:nvPr/>
        </p:nvSpPr>
        <p:spPr>
          <a:xfrm>
            <a:off x="5960050" y="2433025"/>
            <a:ext cx="2872500" cy="2381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Choosing Related Words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buNone/>
            </a:pPr>
            <a:r>
              <a:rPr lang="en" dirty="0"/>
              <a:t>Word2Vec</a:t>
            </a:r>
            <a:r>
              <a:rPr lang="en" dirty="0" smtClean="0"/>
              <a:t>:</a:t>
            </a:r>
            <a:endParaRPr lang="en-US" dirty="0" smtClean="0"/>
          </a:p>
          <a:p>
            <a:pPr marL="0" lvl="0" indent="0" rtl="0">
              <a:spcBef>
                <a:spcPts val="0"/>
              </a:spcBef>
              <a:buNone/>
            </a:pPr>
            <a:endParaRPr lang="en-US" dirty="0"/>
          </a:p>
          <a:p>
            <a:pPr marL="0" lvl="0" indent="0" rtl="0">
              <a:spcBef>
                <a:spcPts val="0"/>
              </a:spcBef>
              <a:buNone/>
            </a:pPr>
            <a:endParaRPr lang="en-US" dirty="0" smtClean="0"/>
          </a:p>
          <a:p>
            <a:pPr marL="0" lvl="0" indent="0" rtl="0"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46" name="Shape 146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9950" y="373487"/>
            <a:ext cx="2632351" cy="439653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/>
          <p:nvPr/>
        </p:nvSpPr>
        <p:spPr>
          <a:xfrm>
            <a:off x="6492375" y="189025"/>
            <a:ext cx="1704600" cy="1233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148" name="Shape 148"/>
          <p:cNvGraphicFramePr/>
          <p:nvPr>
            <p:extLst>
              <p:ext uri="{D42A27DB-BD31-4B8C-83A1-F6EECF244321}">
                <p14:modId xmlns:p14="http://schemas.microsoft.com/office/powerpoint/2010/main" val="1414318909"/>
              </p:ext>
            </p:extLst>
          </p:nvPr>
        </p:nvGraphicFramePr>
        <p:xfrm>
          <a:off x="462455" y="2266370"/>
          <a:ext cx="5517931" cy="1005770"/>
        </p:xfrm>
        <a:graphic>
          <a:graphicData uri="http://schemas.openxmlformats.org/drawingml/2006/table">
            <a:tbl>
              <a:tblPr>
                <a:noFill/>
                <a:tableStyleId>{C8C04F94-8E8D-4E54-96E7-33EEF32375CA}</a:tableStyleId>
              </a:tblPr>
              <a:tblGrid>
                <a:gridCol w="1134028"/>
                <a:gridCol w="4383903"/>
              </a:tblGrid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dirty="0"/>
                        <a:t>Window size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dirty="0"/>
                        <a:t>Related words for </a:t>
                      </a:r>
                      <a:r>
                        <a:rPr lang="en" i="1" dirty="0"/>
                        <a:t>wedding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8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 dirty="0"/>
                        <a:t>wedding ceremony, marriage, ceremony, wedding celebration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873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Choosing Related Words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buNone/>
            </a:pPr>
            <a:r>
              <a:rPr lang="en" dirty="0"/>
              <a:t>Word2Vec</a:t>
            </a:r>
            <a:r>
              <a:rPr lang="en" dirty="0" smtClean="0"/>
              <a:t>:</a:t>
            </a:r>
            <a:endParaRPr lang="en-US" dirty="0" smtClean="0"/>
          </a:p>
          <a:p>
            <a:pPr marL="0" lvl="0" indent="0" rtl="0">
              <a:spcBef>
                <a:spcPts val="0"/>
              </a:spcBef>
              <a:buNone/>
            </a:pPr>
            <a:endParaRPr lang="en-US" dirty="0"/>
          </a:p>
          <a:p>
            <a:pPr marL="0" lvl="0" indent="0" rtl="0">
              <a:spcBef>
                <a:spcPts val="0"/>
              </a:spcBef>
              <a:buNone/>
            </a:pPr>
            <a:endParaRPr lang="en-US" dirty="0" smtClean="0"/>
          </a:p>
          <a:p>
            <a:pPr marL="0" lvl="0" indent="0" rtl="0"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46" name="Shape 146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9950" y="373487"/>
            <a:ext cx="2632351" cy="439653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/>
          <p:nvPr/>
        </p:nvSpPr>
        <p:spPr>
          <a:xfrm>
            <a:off x="6492375" y="189025"/>
            <a:ext cx="1704600" cy="1233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148" name="Shape 148"/>
          <p:cNvGraphicFramePr/>
          <p:nvPr>
            <p:extLst>
              <p:ext uri="{D42A27DB-BD31-4B8C-83A1-F6EECF244321}">
                <p14:modId xmlns:p14="http://schemas.microsoft.com/office/powerpoint/2010/main" val="116007301"/>
              </p:ext>
            </p:extLst>
          </p:nvPr>
        </p:nvGraphicFramePr>
        <p:xfrm>
          <a:off x="462455" y="2266370"/>
          <a:ext cx="5517931" cy="1401970"/>
        </p:xfrm>
        <a:graphic>
          <a:graphicData uri="http://schemas.openxmlformats.org/drawingml/2006/table">
            <a:tbl>
              <a:tblPr>
                <a:noFill/>
                <a:tableStyleId>{C8C04F94-8E8D-4E54-96E7-33EEF32375CA}</a:tableStyleId>
              </a:tblPr>
              <a:tblGrid>
                <a:gridCol w="1134028"/>
                <a:gridCol w="4383903"/>
              </a:tblGrid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dirty="0"/>
                        <a:t>Window size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dirty="0"/>
                        <a:t>Related words for </a:t>
                      </a:r>
                      <a:r>
                        <a:rPr lang="en" i="1" dirty="0"/>
                        <a:t>wedding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8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wedding ceremony, marriage, ceremony, wedding celebration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40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" sz="1200" dirty="0"/>
                        <a:t>bride, wedding ceremony, couple, weddings, marriage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Choosing Related Words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buNone/>
            </a:pPr>
            <a:r>
              <a:rPr lang="en" dirty="0"/>
              <a:t>Word2Vec</a:t>
            </a:r>
            <a:r>
              <a:rPr lang="en" dirty="0" smtClean="0"/>
              <a:t>:</a:t>
            </a:r>
            <a:endParaRPr lang="en-US" dirty="0" smtClean="0"/>
          </a:p>
          <a:p>
            <a:pPr marL="0" lvl="0" indent="0" rtl="0">
              <a:spcBef>
                <a:spcPts val="0"/>
              </a:spcBef>
              <a:buNone/>
            </a:pPr>
            <a:endParaRPr lang="en-US" dirty="0"/>
          </a:p>
          <a:p>
            <a:pPr marL="0" lvl="0" indent="0" rtl="0">
              <a:spcBef>
                <a:spcPts val="0"/>
              </a:spcBef>
              <a:buNone/>
            </a:pPr>
            <a:endParaRPr lang="en-US" dirty="0" smtClean="0"/>
          </a:p>
          <a:p>
            <a:pPr marL="0" lvl="0" indent="0" rtl="0">
              <a:spcBef>
                <a:spcPts val="0"/>
              </a:spcBef>
              <a:buNone/>
            </a:pPr>
            <a:endParaRPr lang="en-US" dirty="0"/>
          </a:p>
          <a:p>
            <a:pPr lvl="0"/>
            <a:r>
              <a:rPr lang="en-US" sz="1600" dirty="0"/>
              <a:t>Similarity score: Cosine similarity  </a:t>
            </a:r>
            <a:endParaRPr lang="en" sz="1600" dirty="0"/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46" name="Shape 146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9950" y="373487"/>
            <a:ext cx="2632351" cy="439653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/>
          <p:nvPr/>
        </p:nvSpPr>
        <p:spPr>
          <a:xfrm>
            <a:off x="6492375" y="189025"/>
            <a:ext cx="1704600" cy="1233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148" name="Shape 148"/>
          <p:cNvGraphicFramePr/>
          <p:nvPr>
            <p:extLst>
              <p:ext uri="{D42A27DB-BD31-4B8C-83A1-F6EECF244321}">
                <p14:modId xmlns:p14="http://schemas.microsoft.com/office/powerpoint/2010/main" val="116007301"/>
              </p:ext>
            </p:extLst>
          </p:nvPr>
        </p:nvGraphicFramePr>
        <p:xfrm>
          <a:off x="462455" y="2266370"/>
          <a:ext cx="5517931" cy="1401970"/>
        </p:xfrm>
        <a:graphic>
          <a:graphicData uri="http://schemas.openxmlformats.org/drawingml/2006/table">
            <a:tbl>
              <a:tblPr>
                <a:noFill/>
                <a:tableStyleId>{C8C04F94-8E8D-4E54-96E7-33EEF32375CA}</a:tableStyleId>
              </a:tblPr>
              <a:tblGrid>
                <a:gridCol w="1134028"/>
                <a:gridCol w="4383903"/>
              </a:tblGrid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dirty="0"/>
                        <a:t>Window size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dirty="0"/>
                        <a:t>Related words for </a:t>
                      </a:r>
                      <a:r>
                        <a:rPr lang="en" i="1" dirty="0"/>
                        <a:t>wedding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8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wedding ceremony, marriage, ceremony, wedding celebration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40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" sz="1200" dirty="0"/>
                        <a:t>bride, wedding ceremony, couple, weddings, marriage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224726" y="4449452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(CS 544 HW 5)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6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Selecting Rhyme Pairs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5575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457200">
              <a:spcBef>
                <a:spcPts val="0"/>
              </a:spcBef>
              <a:buNone/>
            </a:pPr>
            <a:r>
              <a:rPr lang="en" dirty="0"/>
              <a:t>	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55" name="Shape 155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9950" y="373487"/>
            <a:ext cx="2632351" cy="439653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/>
          <p:nvPr/>
        </p:nvSpPr>
        <p:spPr>
          <a:xfrm>
            <a:off x="6492375" y="864375"/>
            <a:ext cx="1704600" cy="1237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Selecting Rhyme Pairs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5575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Check if two words rhyme together.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n" dirty="0"/>
              <a:t>Exact rhyme:</a:t>
            </a:r>
          </a:p>
          <a:p>
            <a:pPr lvl="0" indent="457200">
              <a:spcBef>
                <a:spcPts val="0"/>
              </a:spcBef>
              <a:buNone/>
            </a:pPr>
            <a:r>
              <a:rPr lang="en" dirty="0">
                <a:solidFill>
                  <a:srgbClr val="999999"/>
                </a:solidFill>
              </a:rPr>
              <a:t>Attend/friend, feast/beast, child/smiled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n" dirty="0"/>
              <a:t>Slant rhyme 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n" dirty="0">
                <a:solidFill>
                  <a:srgbClr val="999999"/>
                </a:solidFill>
              </a:rPr>
              <a:t>Viking/fighting, snoopy/spooky, comic/ironic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n" dirty="0"/>
              <a:t>	</a:t>
            </a:r>
          </a:p>
          <a:p>
            <a:pPr lvl="0" indent="457200">
              <a:spcBef>
                <a:spcPts val="0"/>
              </a:spcBef>
              <a:buNone/>
            </a:pPr>
            <a:r>
              <a:rPr lang="en" dirty="0"/>
              <a:t>	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55" name="Shape 155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9950" y="373487"/>
            <a:ext cx="2632351" cy="439653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/>
          <p:nvPr/>
        </p:nvSpPr>
        <p:spPr>
          <a:xfrm>
            <a:off x="6492375" y="864375"/>
            <a:ext cx="1704600" cy="1237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2243580" y="4449452"/>
            <a:ext cx="1399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(CS 544 HW 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74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Hafez: a Poet From Shiraz, Iran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2770549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1600" y="1170975"/>
            <a:ext cx="5010099" cy="33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3370124" y="4703625"/>
            <a:ext cx="19848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</a:t>
            </a:r>
            <a:r>
              <a:rPr lang="en-US" dirty="0" smtClean="0"/>
              <a:t>://</a:t>
            </a:r>
            <a:r>
              <a:rPr lang="en-US" dirty="0" err="1" smtClean="0"/>
              <a:t>bit.ly</a:t>
            </a:r>
            <a:r>
              <a:rPr lang="en-US" dirty="0" smtClean="0"/>
              <a:t>/</a:t>
            </a:r>
            <a:r>
              <a:rPr lang="en-US" dirty="0" err="1" smtClean="0"/>
              <a:t>hafezpoetry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Selecting Rhyme Pairs</a:t>
            </a:r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5575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 select all rhyme pair candidates from the list of related words.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</a:t>
            </a:r>
            <a:r>
              <a:rPr lang="en" sz="1400">
                <a:solidFill>
                  <a:schemeClr val="accent3"/>
                </a:solidFill>
              </a:rPr>
              <a:t>Topic: wedding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chemeClr val="accent3"/>
                </a:solidFill>
              </a:rPr>
              <a:t>	Candidate pairs: [dressed, guest] [celebration, invitation]                       [decorate, congratulate] [celebration, occasion] …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We choose rhyme word pairs randomly with probability proportional to the similarity of the words to the topic.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63" name="Shape 163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9950" y="373487"/>
            <a:ext cx="2632351" cy="439653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/>
          <p:nvPr/>
        </p:nvSpPr>
        <p:spPr>
          <a:xfrm>
            <a:off x="6492375" y="864375"/>
            <a:ext cx="1704600" cy="1237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Making a Finite State Acceptor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439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Given rhyme words, we model all possible word sequences that use them and obey the poem format.</a:t>
            </a:r>
          </a:p>
        </p:txBody>
      </p:sp>
      <p:pic>
        <p:nvPicPr>
          <p:cNvPr id="171" name="Shape 171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9950" y="373487"/>
            <a:ext cx="2632351" cy="439653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/>
          <p:nvPr/>
        </p:nvSpPr>
        <p:spPr>
          <a:xfrm>
            <a:off x="5960050" y="1838025"/>
            <a:ext cx="2872500" cy="2075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2224726" y="4449452"/>
            <a:ext cx="1399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(CS 544 HW 2)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311700" y="43920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Format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8101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Let’s assume we are generating 4-line stanzas.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dirty="0"/>
              <a:t>Each line: A sequence of ten syllables alternating between unstressed and stressed</a:t>
            </a:r>
            <a:r>
              <a:rPr lang="en" dirty="0" smtClean="0"/>
              <a:t>.</a:t>
            </a:r>
            <a:endParaRPr lang="en-US" dirty="0" smtClean="0"/>
          </a:p>
          <a:p>
            <a:pPr>
              <a:buClr>
                <a:schemeClr val="dk1"/>
              </a:buClr>
              <a:buSzPct val="61111"/>
            </a:pPr>
            <a:r>
              <a:rPr lang="en" sz="1400" dirty="0">
                <a:solidFill>
                  <a:schemeClr val="accent3"/>
                </a:solidFill>
              </a:rPr>
              <a:t>*0:unstressed      </a:t>
            </a:r>
            <a:r>
              <a:rPr lang="en" sz="1400" dirty="0" smtClean="0">
                <a:solidFill>
                  <a:schemeClr val="accent3"/>
                </a:solidFill>
              </a:rPr>
              <a:t>1:stressed</a:t>
            </a:r>
            <a:r>
              <a:rPr lang="en" sz="1400" dirty="0"/>
              <a:t>	</a:t>
            </a:r>
          </a:p>
          <a:p>
            <a:pPr marL="1371600" lvl="0" indent="-6985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 dirty="0">
                <a:solidFill>
                  <a:schemeClr val="accent3"/>
                </a:solidFill>
              </a:rPr>
              <a:t>Attending on his golden </a:t>
            </a:r>
            <a:r>
              <a:rPr lang="en" sz="1400" dirty="0" err="1">
                <a:solidFill>
                  <a:schemeClr val="accent3"/>
                </a:solidFill>
              </a:rPr>
              <a:t>pilgramage</a:t>
            </a:r>
            <a:endParaRPr lang="en" sz="1400" dirty="0">
              <a:solidFill>
                <a:schemeClr val="accent3"/>
              </a:solidFill>
            </a:endParaRPr>
          </a:p>
          <a:p>
            <a:pPr marL="914400" lvl="0" indent="38735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 dirty="0">
                <a:solidFill>
                  <a:schemeClr val="accent3"/>
                </a:solidFill>
              </a:rPr>
              <a:t>    010       1    0     10          </a:t>
            </a:r>
            <a:r>
              <a:rPr lang="en" sz="1400" dirty="0" smtClean="0">
                <a:solidFill>
                  <a:schemeClr val="accent3"/>
                </a:solidFill>
              </a:rPr>
              <a:t>101</a:t>
            </a:r>
            <a:endParaRPr lang="en-US" sz="1400" dirty="0" smtClean="0">
              <a:solidFill>
                <a:schemeClr val="accent3"/>
              </a:solidFill>
            </a:endParaRPr>
          </a:p>
          <a:p>
            <a:pPr marL="914400" lvl="0" indent="38735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endParaRPr lang="en" sz="1400" dirty="0">
              <a:solidFill>
                <a:schemeClr val="accent3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79" name="Shape 179" descr="Screenshot 2016-10-21 06.09.4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0725" y="1950887"/>
            <a:ext cx="2735125" cy="124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311700" y="43920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Format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8101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Let’s assume we are generating 4-line stanzas.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dirty="0"/>
              <a:t>Each line: A sequence of ten syllables alternating between unstressed and stressed</a:t>
            </a:r>
            <a:r>
              <a:rPr lang="en" dirty="0" smtClean="0"/>
              <a:t>.</a:t>
            </a:r>
            <a:endParaRPr lang="en-US" dirty="0" smtClean="0"/>
          </a:p>
          <a:p>
            <a:pPr>
              <a:buClr>
                <a:schemeClr val="dk1"/>
              </a:buClr>
              <a:buSzPct val="61111"/>
            </a:pPr>
            <a:r>
              <a:rPr lang="en" sz="1400" dirty="0">
                <a:solidFill>
                  <a:schemeClr val="accent3"/>
                </a:solidFill>
              </a:rPr>
              <a:t>*0:unstressed      </a:t>
            </a:r>
            <a:r>
              <a:rPr lang="en" sz="1400" dirty="0" smtClean="0">
                <a:solidFill>
                  <a:schemeClr val="accent3"/>
                </a:solidFill>
              </a:rPr>
              <a:t>1:stressed</a:t>
            </a:r>
            <a:r>
              <a:rPr lang="en" sz="1400" dirty="0"/>
              <a:t>	</a:t>
            </a:r>
          </a:p>
          <a:p>
            <a:pPr marL="1371600" lvl="0" indent="-6985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 dirty="0">
                <a:solidFill>
                  <a:schemeClr val="accent3"/>
                </a:solidFill>
              </a:rPr>
              <a:t>Attending on his golden </a:t>
            </a:r>
            <a:r>
              <a:rPr lang="en" sz="1400" dirty="0" err="1">
                <a:solidFill>
                  <a:schemeClr val="accent3"/>
                </a:solidFill>
              </a:rPr>
              <a:t>pilgramage</a:t>
            </a:r>
            <a:endParaRPr lang="en" sz="1400" dirty="0">
              <a:solidFill>
                <a:schemeClr val="accent3"/>
              </a:solidFill>
            </a:endParaRPr>
          </a:p>
          <a:p>
            <a:pPr marL="914400" lvl="0" indent="38735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 dirty="0">
                <a:solidFill>
                  <a:schemeClr val="accent3"/>
                </a:solidFill>
              </a:rPr>
              <a:t>    010       1    0     10          </a:t>
            </a:r>
            <a:r>
              <a:rPr lang="en" sz="1400" dirty="0" smtClean="0">
                <a:solidFill>
                  <a:schemeClr val="accent3"/>
                </a:solidFill>
              </a:rPr>
              <a:t>101</a:t>
            </a:r>
            <a:endParaRPr lang="en-US" sz="1400" dirty="0" smtClean="0">
              <a:solidFill>
                <a:schemeClr val="accent3"/>
              </a:solidFill>
            </a:endParaRPr>
          </a:p>
          <a:p>
            <a:pPr marL="914400" lvl="0" indent="387350">
              <a:buClr>
                <a:schemeClr val="dk1"/>
              </a:buClr>
              <a:buSzPct val="78571"/>
            </a:pPr>
            <a:r>
              <a:rPr lang="en-US" sz="1400" dirty="0" smtClean="0">
                <a:solidFill>
                  <a:schemeClr val="accent3"/>
                </a:solidFill>
              </a:rPr>
              <a:t>The greatest gift of holy matrimony</a:t>
            </a:r>
          </a:p>
          <a:p>
            <a:pPr marL="914400" lvl="0" indent="387350">
              <a:buClr>
                <a:schemeClr val="dk1"/>
              </a:buClr>
              <a:buSzPct val="78571"/>
            </a:pPr>
            <a:r>
              <a:rPr lang="en-US" sz="1400" dirty="0" smtClean="0">
                <a:solidFill>
                  <a:schemeClr val="accent3"/>
                </a:solidFill>
              </a:rPr>
              <a:t> 0        10        1   0  10     101</a:t>
            </a:r>
            <a:r>
              <a:rPr lang="en-US" sz="1400" dirty="0" smtClean="0">
                <a:solidFill>
                  <a:srgbClr val="FF0000"/>
                </a:solidFill>
              </a:rPr>
              <a:t>0</a:t>
            </a:r>
            <a:endParaRPr lang="en" sz="1400" dirty="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79" name="Shape 179" descr="Screenshot 2016-10-21 06.09.4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0725" y="1950887"/>
            <a:ext cx="2735125" cy="12417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94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Making a Finite State Acceptor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474750" y="1145700"/>
            <a:ext cx="29919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186" name="Shape 186"/>
          <p:cNvSpPr txBox="1"/>
          <p:nvPr/>
        </p:nvSpPr>
        <p:spPr>
          <a:xfrm>
            <a:off x="4211575" y="3885225"/>
            <a:ext cx="4281900" cy="97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chemeClr val="dk2"/>
              </a:solidFill>
            </a:endParaRPr>
          </a:p>
        </p:txBody>
      </p:sp>
      <p:pic>
        <p:nvPicPr>
          <p:cNvPr id="187" name="Shape 187" descr="fsa-new-big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5487" y="1261562"/>
            <a:ext cx="5434070" cy="3184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58000"/>
          </a:schemeClr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Making a Finite State Acceptor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474750" y="1145700"/>
            <a:ext cx="2898645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FSA state L1-S3 </a:t>
            </a:r>
            <a:r>
              <a:rPr lang="en" dirty="0"/>
              <a:t>signifies “I am in line 1, and I have seen 3 syllables so far”.</a:t>
            </a:r>
          </a:p>
        </p:txBody>
      </p:sp>
      <p:sp>
        <p:nvSpPr>
          <p:cNvPr id="186" name="Shape 186"/>
          <p:cNvSpPr txBox="1"/>
          <p:nvPr/>
        </p:nvSpPr>
        <p:spPr>
          <a:xfrm>
            <a:off x="4211575" y="3885225"/>
            <a:ext cx="4281900" cy="97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chemeClr val="dk2"/>
              </a:solidFill>
            </a:endParaRPr>
          </a:p>
        </p:txBody>
      </p:sp>
      <p:pic>
        <p:nvPicPr>
          <p:cNvPr id="187" name="Shape 187" descr="fsa-new-big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5487" y="1261562"/>
            <a:ext cx="5434070" cy="31846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Arrow Connector 5"/>
          <p:cNvCxnSpPr/>
          <p:nvPr/>
        </p:nvCxnSpPr>
        <p:spPr>
          <a:xfrm>
            <a:off x="5782961" y="1261562"/>
            <a:ext cx="0" cy="394243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63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Making a Finite State Acceptor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474750" y="1145700"/>
            <a:ext cx="2849218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FSA state L1-S3 signifies “I am in line 1, and I have seen 3 syllables so far”.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Format: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 dirty="0"/>
              <a:t>4 line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 dirty="0"/>
              <a:t>10 syllables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 dirty="0"/>
              <a:t>0101010101 pattern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 dirty="0"/>
              <a:t>Fixed rhyme words</a:t>
            </a:r>
          </a:p>
        </p:txBody>
      </p:sp>
      <p:sp>
        <p:nvSpPr>
          <p:cNvPr id="194" name="Shape 194"/>
          <p:cNvSpPr txBox="1"/>
          <p:nvPr/>
        </p:nvSpPr>
        <p:spPr>
          <a:xfrm>
            <a:off x="4211575" y="3885225"/>
            <a:ext cx="4281900" cy="97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chemeClr val="dk2"/>
              </a:solidFill>
            </a:endParaRPr>
          </a:p>
        </p:txBody>
      </p:sp>
      <p:pic>
        <p:nvPicPr>
          <p:cNvPr id="195" name="Shape 195" descr="fsa-new-big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5487" y="1261562"/>
            <a:ext cx="5434070" cy="3184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Making a Finite State Acceptor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Shape 20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74750" y="1145700"/>
                <a:ext cx="8018700" cy="341640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 err="1" smtClean="0"/>
                  <a:t>Th</a:t>
                </a:r>
                <a:r>
                  <a:rPr lang="en-US" dirty="0" smtClean="0"/>
                  <a:t>is</a:t>
                </a:r>
                <a:r>
                  <a:rPr lang="en" dirty="0" smtClean="0"/>
                  <a:t> </a:t>
                </a:r>
                <a:r>
                  <a:rPr lang="en-US" dirty="0" smtClean="0"/>
                  <a:t>FSA </a:t>
                </a:r>
                <a:r>
                  <a:rPr lang="en" dirty="0" smtClean="0"/>
                  <a:t>contains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" b="0" i="1" smtClean="0">
                            <a:latin typeface="Cambria Math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67</m:t>
                        </m:r>
                      </m:sup>
                    </m:sSup>
                  </m:oMath>
                </a14:m>
                <a:r>
                  <a:rPr lang="en" dirty="0" smtClean="0"/>
                  <a:t> </a:t>
                </a:r>
                <a:r>
                  <a:rPr lang="en" dirty="0"/>
                  <a:t>4-line possible poems.</a:t>
                </a:r>
              </a:p>
              <a:p>
                <a:pPr lvl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" dirty="0"/>
              </a:p>
            </p:txBody>
          </p:sp>
        </mc:Choice>
        <mc:Fallback xmlns="">
          <p:sp>
            <p:nvSpPr>
              <p:cNvPr id="201" name="Shape 20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74750" y="1145700"/>
                <a:ext cx="8018700" cy="3416400"/>
              </a:xfrm>
              <a:prstGeom prst="rect">
                <a:avLst/>
              </a:prstGeom>
              <a:blipFill rotWithShape="0">
                <a:blip r:embed="rId3"/>
                <a:stretch>
                  <a:fillRect l="-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2" name="Shape 202"/>
          <p:cNvSpPr txBox="1"/>
          <p:nvPr/>
        </p:nvSpPr>
        <p:spPr>
          <a:xfrm>
            <a:off x="4211575" y="3885225"/>
            <a:ext cx="4281900" cy="97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12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Making a Finite State Acceptor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Shape 20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74750" y="1145700"/>
                <a:ext cx="8018700" cy="341640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 err="1" smtClean="0"/>
                  <a:t>Th</a:t>
                </a:r>
                <a:r>
                  <a:rPr lang="en-US" dirty="0" smtClean="0"/>
                  <a:t>is</a:t>
                </a:r>
                <a:r>
                  <a:rPr lang="en" dirty="0" smtClean="0"/>
                  <a:t> </a:t>
                </a:r>
                <a:r>
                  <a:rPr lang="en-US" dirty="0" smtClean="0"/>
                  <a:t>FSA </a:t>
                </a:r>
                <a:r>
                  <a:rPr lang="en" dirty="0" smtClean="0"/>
                  <a:t>contains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" b="0" i="1" smtClean="0">
                            <a:latin typeface="Cambria Math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67</m:t>
                        </m:r>
                      </m:sup>
                    </m:sSup>
                  </m:oMath>
                </a14:m>
                <a:r>
                  <a:rPr lang="en" dirty="0" smtClean="0"/>
                  <a:t> </a:t>
                </a:r>
                <a:r>
                  <a:rPr lang="en" dirty="0"/>
                  <a:t>4-line possible poems.</a:t>
                </a:r>
              </a:p>
              <a:p>
                <a:pPr lvl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" dirty="0"/>
              </a:p>
              <a:p>
                <a:pPr lvl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However most of them are meaningless:</a:t>
                </a:r>
              </a:p>
              <a:p>
                <a:pPr lvl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 </a:t>
                </a:r>
              </a:p>
              <a:p>
                <a:pPr lvl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" dirty="0"/>
              </a:p>
              <a:p>
                <a:pPr lvl="0" indent="45720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dirty="0">
                    <a:solidFill>
                      <a:srgbClr val="666666"/>
                    </a:solidFill>
                  </a:rPr>
                  <a:t>And roaring owners plaster matrimony.</a:t>
                </a:r>
              </a:p>
              <a:p>
                <a:pPr lvl="0" indent="45720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dirty="0">
                    <a:solidFill>
                      <a:srgbClr val="666666"/>
                    </a:solidFill>
                  </a:rPr>
                  <a:t>Or story Angie rail dimension feast,</a:t>
                </a:r>
              </a:p>
              <a:p>
                <a:pPr lvl="0" indent="45720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dirty="0">
                    <a:solidFill>
                      <a:srgbClr val="666666"/>
                    </a:solidFill>
                  </a:rPr>
                  <a:t>An hyper rented Walcott ceremony,</a:t>
                </a:r>
              </a:p>
              <a:p>
                <a:pPr lvl="0" indent="45720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dirty="0">
                    <a:solidFill>
                      <a:srgbClr val="666666"/>
                    </a:solidFill>
                  </a:rPr>
                  <a:t>Of Cochran </a:t>
                </a:r>
                <a:r>
                  <a:rPr lang="en" sz="1600" dirty="0" err="1">
                    <a:solidFill>
                      <a:srgbClr val="666666"/>
                    </a:solidFill>
                  </a:rPr>
                  <a:t>grady</a:t>
                </a:r>
                <a:r>
                  <a:rPr lang="en" sz="1600" dirty="0">
                    <a:solidFill>
                      <a:srgbClr val="666666"/>
                    </a:solidFill>
                  </a:rPr>
                  <a:t> fashion prison beast.</a:t>
                </a:r>
              </a:p>
            </p:txBody>
          </p:sp>
        </mc:Choice>
        <mc:Fallback xmlns="">
          <p:sp>
            <p:nvSpPr>
              <p:cNvPr id="201" name="Shape 20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74750" y="1145700"/>
                <a:ext cx="8018700" cy="3416400"/>
              </a:xfrm>
              <a:prstGeom prst="rect">
                <a:avLst/>
              </a:prstGeom>
              <a:blipFill rotWithShape="0">
                <a:blip r:embed="rId3"/>
                <a:stretch>
                  <a:fillRect l="-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2" name="Shape 202"/>
          <p:cNvSpPr txBox="1"/>
          <p:nvPr/>
        </p:nvSpPr>
        <p:spPr>
          <a:xfrm>
            <a:off x="4211575" y="3885225"/>
            <a:ext cx="4281900" cy="97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89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Extracting a Fluent Path</a:t>
            </a:r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0778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 to find a fluent path in this FSA?</a:t>
            </a:r>
          </a:p>
        </p:txBody>
      </p:sp>
      <p:pic>
        <p:nvPicPr>
          <p:cNvPr id="209" name="Shape 209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9950" y="373487"/>
            <a:ext cx="2632351" cy="439653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/>
          <p:nvPr/>
        </p:nvSpPr>
        <p:spPr>
          <a:xfrm>
            <a:off x="5960050" y="2433025"/>
            <a:ext cx="2872500" cy="2381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Hafez: a Poet From ISI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9859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 system that creates computer generated poems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dirty="0"/>
              <a:t>Any user-supplied topic</a:t>
            </a:r>
            <a:r>
              <a:rPr lang="en" sz="1600" dirty="0">
                <a:solidFill>
                  <a:srgbClr val="0000FF"/>
                </a:solidFill>
              </a:rPr>
              <a:t/>
            </a:r>
            <a:br>
              <a:rPr lang="en" sz="1600" dirty="0">
                <a:solidFill>
                  <a:srgbClr val="0000FF"/>
                </a:solidFill>
              </a:rPr>
            </a:br>
            <a:r>
              <a:rPr lang="en" sz="1600" dirty="0">
                <a:solidFill>
                  <a:srgbClr val="0000FF"/>
                </a:solidFill>
              </a:rPr>
              <a:t/>
            </a:r>
            <a:br>
              <a:rPr lang="en" sz="1600" dirty="0">
                <a:solidFill>
                  <a:srgbClr val="0000FF"/>
                </a:solidFill>
              </a:rPr>
            </a:br>
            <a:endParaRPr lang="en" sz="1600" dirty="0">
              <a:solidFill>
                <a:srgbClr val="0000FF"/>
              </a:solidFill>
            </a:endParaRP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dirty="0"/>
              <a:t>Any number of distinct poems on that topic</a:t>
            </a:r>
            <a:br>
              <a:rPr lang="en" dirty="0"/>
            </a:br>
            <a:r>
              <a:rPr lang="en" sz="1600" dirty="0"/>
              <a:t/>
            </a:r>
            <a:br>
              <a:rPr lang="en" sz="1600" dirty="0"/>
            </a:br>
            <a:endParaRPr lang="en" sz="1600" dirty="0"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dirty="0"/>
              <a:t>20-30 seconds per poem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70" name="Shape 70" descr="computery_sq-1449e3edf26efbaf9851095e4ab873c60341cc37-s900-c8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7700" y="2762325"/>
            <a:ext cx="2758700" cy="20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436112" y="4549736"/>
            <a:ext cx="19848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</a:t>
            </a:r>
            <a:r>
              <a:rPr lang="en-US" dirty="0" smtClean="0"/>
              <a:t>://</a:t>
            </a:r>
            <a:r>
              <a:rPr lang="en-US" dirty="0" err="1" smtClean="0"/>
              <a:t>bit.ly</a:t>
            </a:r>
            <a:r>
              <a:rPr lang="en-US" dirty="0" smtClean="0"/>
              <a:t>/</a:t>
            </a:r>
            <a:r>
              <a:rPr lang="en-US" dirty="0" err="1" smtClean="0"/>
              <a:t>hafezpoetry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Extracting a Fluent Path</a:t>
            </a:r>
          </a:p>
        </p:txBody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0778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 to find a fluent path in this FSA?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Idea 1: N-gram LM as a large weighted FSA.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Intersect the two FSAs.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Find the path with the highest score.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17" name="Shape 217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9950" y="373487"/>
            <a:ext cx="2632351" cy="439653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/>
          <p:nvPr/>
        </p:nvSpPr>
        <p:spPr>
          <a:xfrm>
            <a:off x="5960050" y="2433025"/>
            <a:ext cx="2872500" cy="2381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Extracting a Fluent Path</a:t>
            </a:r>
          </a:p>
        </p:txBody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0778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 to find a fluent path in this FSA?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Idea 2: RNN language model.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n"/>
              <a:t>How to generate the right format?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n"/>
              <a:t>How to intersect it with poem FSA?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25" name="Shape 225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9950" y="373487"/>
            <a:ext cx="2632351" cy="439653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/>
          <p:nvPr/>
        </p:nvSpPr>
        <p:spPr>
          <a:xfrm>
            <a:off x="5960050" y="2433025"/>
            <a:ext cx="2872500" cy="2381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Extracting a Fluent Path Using RNN</a:t>
            </a:r>
          </a:p>
        </p:txBody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5421835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dirty="0" smtClean="0"/>
              <a:t>FSA accepts the word string with right format.</a:t>
            </a:r>
            <a:r>
              <a:rPr lang="en" dirty="0"/>
              <a:t/>
            </a:r>
            <a:br>
              <a:rPr lang="en" dirty="0"/>
            </a:br>
            <a:endParaRPr lang="en" dirty="0"/>
          </a:p>
          <a:p>
            <a:pPr marL="5143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" dirty="0"/>
              <a:t>RNN assigns a probability to each word string.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What we need</a:t>
            </a:r>
            <a:r>
              <a:rPr lang="en" dirty="0" smtClean="0"/>
              <a:t>:</a:t>
            </a:r>
            <a:endParaRPr lang="en" dirty="0"/>
          </a:p>
          <a:p>
            <a:pPr marL="0" lvl="0" indent="0" rtl="0">
              <a:spcBef>
                <a:spcPts val="0"/>
              </a:spcBef>
              <a:buNone/>
            </a:pPr>
            <a:r>
              <a:rPr lang="en" dirty="0"/>
              <a:t>The path through FSA with highest probability. </a:t>
            </a:r>
            <a:endParaRPr lang="en-US" dirty="0" smtClean="0"/>
          </a:p>
          <a:p>
            <a:pPr marL="0" lvl="0" indent="0" rtl="0">
              <a:spcBef>
                <a:spcPts val="0"/>
              </a:spcBef>
              <a:buNone/>
            </a:pPr>
            <a:endParaRPr lang="en-US" dirty="0"/>
          </a:p>
        </p:txBody>
      </p:sp>
      <p:pic>
        <p:nvPicPr>
          <p:cNvPr id="233" name="Shape 233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9950" y="373487"/>
            <a:ext cx="2632351" cy="439653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/>
          <p:nvPr/>
        </p:nvSpPr>
        <p:spPr>
          <a:xfrm>
            <a:off x="5960050" y="2433025"/>
            <a:ext cx="2872500" cy="2381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Extracting a Fluent Path Using RNN</a:t>
            </a:r>
          </a:p>
        </p:txBody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5421835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dirty="0" smtClean="0"/>
              <a:t>FSA accepts the word string with right format.</a:t>
            </a:r>
            <a:r>
              <a:rPr lang="en" dirty="0"/>
              <a:t/>
            </a:r>
            <a:br>
              <a:rPr lang="en" dirty="0"/>
            </a:br>
            <a:endParaRPr lang="en" dirty="0"/>
          </a:p>
          <a:p>
            <a:pPr marL="5143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" dirty="0"/>
              <a:t>RNN assigns a probability to each word string.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What we need</a:t>
            </a:r>
            <a:r>
              <a:rPr lang="en" dirty="0" smtClean="0"/>
              <a:t>:</a:t>
            </a:r>
            <a:endParaRPr lang="en" dirty="0"/>
          </a:p>
          <a:p>
            <a:pPr marL="0" lvl="0" indent="0" rtl="0">
              <a:spcBef>
                <a:spcPts val="0"/>
              </a:spcBef>
              <a:buNone/>
            </a:pPr>
            <a:r>
              <a:rPr lang="en" dirty="0"/>
              <a:t>The path through FSA with highest probability. </a:t>
            </a:r>
            <a:endParaRPr lang="en-US" dirty="0" smtClean="0"/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b="1" dirty="0" smtClean="0"/>
              <a:t>Intersection of RNN and FSA</a:t>
            </a:r>
          </a:p>
        </p:txBody>
      </p:sp>
      <p:pic>
        <p:nvPicPr>
          <p:cNvPr id="233" name="Shape 233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9950" y="373487"/>
            <a:ext cx="2632351" cy="439653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/>
          <p:nvPr/>
        </p:nvSpPr>
        <p:spPr>
          <a:xfrm>
            <a:off x="5960050" y="2433025"/>
            <a:ext cx="2872500" cy="2381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22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Intersecting RNN and FSA</a:t>
            </a:r>
          </a:p>
        </p:txBody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6983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RNN requires beam search to find a fluent path.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 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41" name="Shape 241" descr="RNN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0411" y="1365850"/>
            <a:ext cx="3691890" cy="99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Intersecting RNN and FSA</a:t>
            </a:r>
          </a:p>
        </p:txBody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6983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RNN requires beam search to find a fluent path.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Intersecting RNN and FSA: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Same idea, employ a beam search that is further guided by the FSA.</a:t>
            </a:r>
          </a:p>
        </p:txBody>
      </p:sp>
      <p:pic>
        <p:nvPicPr>
          <p:cNvPr id="248" name="Shape 248" descr="RNN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074" y="1365862"/>
            <a:ext cx="3689226" cy="99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 descr="fsa-new-big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5900" y="2476974"/>
            <a:ext cx="4366997" cy="2411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Vanilla RNN </a:t>
            </a:r>
          </a:p>
        </p:txBody>
      </p:sp>
      <p:pic>
        <p:nvPicPr>
          <p:cNvPr id="255" name="Shape 255" descr="vanilabeam-step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9733" y="0"/>
            <a:ext cx="356453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657" y="0"/>
            <a:ext cx="356336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Vanilla RNN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318" y="0"/>
            <a:ext cx="451517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639" y="0"/>
            <a:ext cx="451517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Intersection</a:t>
            </a:r>
          </a:p>
        </p:txBody>
      </p:sp>
      <p:pic>
        <p:nvPicPr>
          <p:cNvPr id="269" name="Shape 269" descr="FSAbeam-step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9733" y="0"/>
            <a:ext cx="356453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952" y="0"/>
            <a:ext cx="356336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Intersection</a:t>
            </a:r>
          </a:p>
        </p:txBody>
      </p:sp>
      <p:pic>
        <p:nvPicPr>
          <p:cNvPr id="276" name="Shape 276" descr="FSAbeam-step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9733" y="0"/>
            <a:ext cx="356453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658" y="0"/>
            <a:ext cx="356336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Challenges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5799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dirty="0"/>
              <a:t>Any user-supplied topic</a:t>
            </a:r>
            <a:br>
              <a:rPr lang="en" dirty="0"/>
            </a:b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Intersection</a:t>
            </a:r>
          </a:p>
        </p:txBody>
      </p:sp>
      <p:pic>
        <p:nvPicPr>
          <p:cNvPr id="283" name="Shape 283" descr="FSAbeam-step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9733" y="0"/>
            <a:ext cx="356453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733" y="0"/>
            <a:ext cx="356336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Extracting a Fluent Path</a:t>
            </a:r>
          </a:p>
        </p:txBody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4507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Now we can find a fluent path in the FSA.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In practice, We collect 94,882 English </a:t>
            </a:r>
            <a:r>
              <a:rPr lang="en" i="1" dirty="0"/>
              <a:t>songs</a:t>
            </a:r>
            <a:r>
              <a:rPr lang="en" dirty="0"/>
              <a:t> (32m word tokens) and train a 2-layer recurrent network with LSTM cells. </a:t>
            </a:r>
            <a:br>
              <a:rPr lang="en" dirty="0"/>
            </a:br>
            <a:r>
              <a:rPr lang="en" dirty="0"/>
              <a:t>we choose beam size=50.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90" name="Shape 290" descr="Diagram1-new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8150" y="445024"/>
            <a:ext cx="2554149" cy="4278271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/>
          <p:nvPr/>
        </p:nvSpPr>
        <p:spPr>
          <a:xfrm>
            <a:off x="5960050" y="2475025"/>
            <a:ext cx="2872500" cy="2339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Beam search is not an optimal search</a:t>
            </a:r>
          </a:p>
        </p:txBody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718100" cy="34164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if none of beam hypotheses can be meaningfully followed by the fixed rhyme word?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rgbClr val="9E9E9E"/>
                </a:solidFill>
              </a:rPr>
              <a:t>The greatest gift of holy </a:t>
            </a:r>
            <a:r>
              <a:rPr lang="en"/>
              <a:t>matrimony</a:t>
            </a:r>
            <a:r>
              <a:rPr lang="en">
                <a:solidFill>
                  <a:srgbClr val="9E9E9E"/>
                </a:solidFill>
              </a:rPr>
              <a:t>,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rgbClr val="9E9E9E"/>
                </a:solidFill>
              </a:rPr>
              <a:t>Declare an order from a wedding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feast,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rgbClr val="9E9E9E"/>
                </a:solidFill>
              </a:rPr>
              <a:t>Or open up a wedding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ceremony</a:t>
            </a:r>
            <a:r>
              <a:rPr lang="en">
                <a:solidFill>
                  <a:srgbClr val="9E9E9E"/>
                </a:solidFill>
              </a:rPr>
              <a:t>,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rgbClr val="9E9E9E"/>
                </a:solidFill>
              </a:rPr>
              <a:t>And hail the son of God and kill the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beast.</a:t>
            </a:r>
          </a:p>
        </p:txBody>
      </p:sp>
      <p:pic>
        <p:nvPicPr>
          <p:cNvPr id="298" name="Shape 298" descr="fsa-new-big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5474" y="1152475"/>
            <a:ext cx="4132494" cy="318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Beam search is not an optimal search</a:t>
            </a:r>
          </a:p>
        </p:txBody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706100" cy="34164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Solution: Generating poem in reverse</a:t>
            </a:r>
            <a:br>
              <a:rPr lang="en"/>
            </a:br>
            <a:r>
              <a:rPr lang="en"/>
              <a:t/>
            </a:r>
            <a:br>
              <a:rPr lang="en"/>
            </a:br>
            <a:endParaRPr lang="en"/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rgbClr val="9E9E9E"/>
                </a:solidFill>
              </a:rPr>
              <a:t>The greatest gift of holy </a:t>
            </a:r>
            <a:r>
              <a:rPr lang="en"/>
              <a:t>matrimony</a:t>
            </a:r>
            <a:r>
              <a:rPr lang="en">
                <a:solidFill>
                  <a:srgbClr val="9E9E9E"/>
                </a:solidFill>
              </a:rPr>
              <a:t>,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rgbClr val="9E9E9E"/>
                </a:solidFill>
              </a:rPr>
              <a:t>Declare an order from a wedding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feast,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rgbClr val="9E9E9E"/>
                </a:solidFill>
              </a:rPr>
              <a:t>Or open up a wedding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ceremony</a:t>
            </a:r>
            <a:r>
              <a:rPr lang="en">
                <a:solidFill>
                  <a:srgbClr val="9E9E9E"/>
                </a:solidFill>
              </a:rPr>
              <a:t>,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rgbClr val="9E9E9E"/>
                </a:solidFill>
              </a:rPr>
              <a:t>And hail the son of God and kill the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beast.</a:t>
            </a:r>
          </a:p>
        </p:txBody>
      </p:sp>
      <p:pic>
        <p:nvPicPr>
          <p:cNvPr id="305" name="Shape 305" descr="fsa-new-big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5474" y="1152475"/>
            <a:ext cx="4132494" cy="318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Beam search is not an optimal search</a:t>
            </a:r>
          </a:p>
        </p:txBody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706100" cy="34164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Solution: Generating poem in reverse</a:t>
            </a:r>
            <a:br>
              <a:rPr lang="en"/>
            </a:br>
            <a:r>
              <a:rPr lang="en"/>
              <a:t/>
            </a:r>
            <a:br>
              <a:rPr lang="en"/>
            </a:br>
            <a:endParaRPr lang="en"/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rgbClr val="9E9E9E"/>
                </a:solidFill>
              </a:rPr>
              <a:t>The greatest gift of holy </a:t>
            </a:r>
            <a:r>
              <a:rPr lang="en"/>
              <a:t>matrimony</a:t>
            </a:r>
            <a:r>
              <a:rPr lang="en">
                <a:solidFill>
                  <a:srgbClr val="9E9E9E"/>
                </a:solidFill>
              </a:rPr>
              <a:t>,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rgbClr val="9E9E9E"/>
                </a:solidFill>
              </a:rPr>
              <a:t>Declare an order from a wedding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feast,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rgbClr val="9E9E9E"/>
                </a:solidFill>
              </a:rPr>
              <a:t>Or open up a wedding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ceremony</a:t>
            </a:r>
            <a:r>
              <a:rPr lang="en">
                <a:solidFill>
                  <a:srgbClr val="9E9E9E"/>
                </a:solidFill>
              </a:rPr>
              <a:t>,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rgbClr val="9E9E9E"/>
                </a:solidFill>
              </a:rPr>
              <a:t>And hail the son of God and kill </a:t>
            </a:r>
            <a:r>
              <a:rPr lang="en"/>
              <a:t>the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beast.</a:t>
            </a:r>
          </a:p>
        </p:txBody>
      </p:sp>
      <p:pic>
        <p:nvPicPr>
          <p:cNvPr id="312" name="Shape 312" descr="fsa-new-big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5474" y="1152475"/>
            <a:ext cx="4132494" cy="318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Beam search is not an optimal search</a:t>
            </a:r>
          </a:p>
        </p:txBody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706100" cy="34164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Solution: Generating poem in reverse</a:t>
            </a:r>
            <a:br>
              <a:rPr lang="en"/>
            </a:br>
            <a:r>
              <a:rPr lang="en"/>
              <a:t/>
            </a:r>
            <a:br>
              <a:rPr lang="en"/>
            </a:br>
            <a:endParaRPr lang="en"/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rgbClr val="9E9E9E"/>
                </a:solidFill>
              </a:rPr>
              <a:t>The greatest gift of holy </a:t>
            </a:r>
            <a:r>
              <a:rPr lang="en"/>
              <a:t>matrimony</a:t>
            </a:r>
            <a:r>
              <a:rPr lang="en">
                <a:solidFill>
                  <a:srgbClr val="9E9E9E"/>
                </a:solidFill>
              </a:rPr>
              <a:t>,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rgbClr val="9E9E9E"/>
                </a:solidFill>
              </a:rPr>
              <a:t>Declare an order from a wedding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feast,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rgbClr val="9E9E9E"/>
                </a:solidFill>
              </a:rPr>
              <a:t>Or open up a wedding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ceremony</a:t>
            </a:r>
            <a:r>
              <a:rPr lang="en">
                <a:solidFill>
                  <a:srgbClr val="9E9E9E"/>
                </a:solidFill>
              </a:rPr>
              <a:t>,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rgbClr val="9E9E9E"/>
                </a:solidFill>
              </a:rPr>
              <a:t>And hail the son of God and </a:t>
            </a:r>
            <a:r>
              <a:rPr lang="en"/>
              <a:t>kill the beast.</a:t>
            </a:r>
          </a:p>
        </p:txBody>
      </p:sp>
      <p:pic>
        <p:nvPicPr>
          <p:cNvPr id="319" name="Shape 319" descr="fsa-new-big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5474" y="1152475"/>
            <a:ext cx="4132494" cy="318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Beam search is not an optimal search</a:t>
            </a:r>
          </a:p>
        </p:txBody>
      </p:sp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706100" cy="34164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Solution: Generating poem in reverse</a:t>
            </a:r>
            <a:br>
              <a:rPr lang="en"/>
            </a:br>
            <a:r>
              <a:rPr lang="en"/>
              <a:t/>
            </a:r>
            <a:br>
              <a:rPr lang="en"/>
            </a:br>
            <a:endParaRPr lang="en"/>
          </a:p>
          <a:p>
            <a:pPr lvl="0" rtl="0">
              <a:spcBef>
                <a:spcPts val="0"/>
              </a:spcBef>
              <a:buNone/>
            </a:pPr>
            <a:r>
              <a:rPr lang="en"/>
              <a:t>The greatest gift of holy matrimony,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Declare an order from a wedding feast,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Or open up a wedding ceremony,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And hail the son of God and kill the beast.</a:t>
            </a:r>
          </a:p>
        </p:txBody>
      </p:sp>
      <p:pic>
        <p:nvPicPr>
          <p:cNvPr id="326" name="Shape 326" descr="fsa-new-big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5474" y="1152475"/>
            <a:ext cx="4132494" cy="318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Beam search is not an optimal search</a:t>
            </a:r>
          </a:p>
        </p:txBody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706100" cy="34164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What if none of beam hypotheses meaningfully relate to all of the rhyme words?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9E9E9E"/>
                </a:solidFill>
              </a:rPr>
              <a:t>The greatest gift of holy </a:t>
            </a:r>
            <a:r>
              <a:rPr lang="en"/>
              <a:t>matrimony</a:t>
            </a:r>
            <a:r>
              <a:rPr lang="en">
                <a:solidFill>
                  <a:srgbClr val="9E9E9E"/>
                </a:solidFill>
              </a:rPr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9E9E9E"/>
                </a:solidFill>
              </a:rPr>
              <a:t>Declare an order from a wedding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feast,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9E9E9E"/>
                </a:solidFill>
              </a:rPr>
              <a:t>Or open up a wedding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ceremony</a:t>
            </a:r>
            <a:r>
              <a:rPr lang="en">
                <a:solidFill>
                  <a:srgbClr val="9E9E9E"/>
                </a:solidFill>
              </a:rPr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9E9E9E"/>
                </a:solidFill>
              </a:rPr>
              <a:t>And hail the son of God and kill the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beast.</a:t>
            </a:r>
          </a:p>
        </p:txBody>
      </p:sp>
      <p:pic>
        <p:nvPicPr>
          <p:cNvPr id="333" name="Shape 333" descr="RNN-revers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6774" y="2371625"/>
            <a:ext cx="3125524" cy="235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Beam search is not an optimal search</a:t>
            </a:r>
          </a:p>
        </p:txBody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706100" cy="34164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Solution: Providing all rhyme words to the Language Model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340" name="Shape 340" descr="RNN-revers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6774" y="2371625"/>
            <a:ext cx="3125524" cy="235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 descr="seq2seq-reverse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6525" y="2371624"/>
            <a:ext cx="7678200" cy="239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User Study</a:t>
            </a:r>
          </a:p>
        </p:txBody>
      </p:sp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User preferences between generation model and translation model</a:t>
            </a:r>
          </a:p>
        </p:txBody>
      </p:sp>
      <p:graphicFrame>
        <p:nvGraphicFramePr>
          <p:cNvPr id="348" name="Shape 348"/>
          <p:cNvGraphicFramePr/>
          <p:nvPr/>
        </p:nvGraphicFramePr>
        <p:xfrm>
          <a:off x="952500" y="2000250"/>
          <a:ext cx="7239000" cy="1188630"/>
        </p:xfrm>
        <a:graphic>
          <a:graphicData uri="http://schemas.openxmlformats.org/drawingml/2006/table">
            <a:tbl>
              <a:tblPr>
                <a:noFill/>
                <a:tableStyleId>{C8C04F94-8E8D-4E54-96E7-33EEF32375CA}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Preference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Generation Model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Translation Model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Can not Decide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Stanzas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26%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43%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31%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Sonnets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21%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57%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22%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Challenges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5799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dirty="0"/>
              <a:t>Any user-supplied topic</a:t>
            </a:r>
            <a:br>
              <a:rPr lang="en" dirty="0"/>
            </a:br>
            <a:r>
              <a:rPr lang="en" sz="1600" dirty="0">
                <a:solidFill>
                  <a:srgbClr val="0000FF"/>
                </a:solidFill>
              </a:rPr>
              <a:t>Like: burritos, </a:t>
            </a:r>
            <a:r>
              <a:rPr lang="en-US" sz="1600" dirty="0" smtClean="0">
                <a:solidFill>
                  <a:srgbClr val="0000FF"/>
                </a:solidFill>
              </a:rPr>
              <a:t>T</a:t>
            </a:r>
            <a:r>
              <a:rPr lang="en" sz="1600" dirty="0" err="1" smtClean="0">
                <a:solidFill>
                  <a:srgbClr val="0000FF"/>
                </a:solidFill>
              </a:rPr>
              <a:t>uring</a:t>
            </a:r>
            <a:r>
              <a:rPr lang="en" sz="1600" dirty="0" smtClean="0">
                <a:solidFill>
                  <a:srgbClr val="0000FF"/>
                </a:solidFill>
              </a:rPr>
              <a:t> test, unicorn</a:t>
            </a:r>
            <a:r>
              <a:rPr lang="en-US" sz="1600" dirty="0" smtClean="0">
                <a:solidFill>
                  <a:srgbClr val="0000FF"/>
                </a:solidFill>
              </a:rPr>
              <a:t>, Donald Trump</a:t>
            </a:r>
            <a:r>
              <a:rPr lang="en" sz="1600" dirty="0">
                <a:solidFill>
                  <a:srgbClr val="0000FF"/>
                </a:solidFill>
              </a:rPr>
              <a:t/>
            </a:r>
            <a:br>
              <a:rPr lang="en" sz="1600" dirty="0">
                <a:solidFill>
                  <a:srgbClr val="0000FF"/>
                </a:solidFill>
              </a:rPr>
            </a:br>
            <a:endParaRPr lang="en" sz="1600" dirty="0">
              <a:solidFill>
                <a:srgbClr val="0000FF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92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Sample poems</a:t>
            </a:r>
          </a:p>
        </p:txBody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4387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Love at First Sight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An early morning on a rainy night, </a:t>
            </a:r>
            <a:br>
              <a:rPr lang="en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Relax and make the other people happy, </a:t>
            </a:r>
            <a:br>
              <a:rPr lang="en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Or maybe get a little out of sight, </a:t>
            </a:r>
            <a:br>
              <a:rPr lang="en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And wander down the streets of Cincinnati.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lvl="0">
              <a:spcBef>
                <a:spcPts val="0"/>
              </a:spcBef>
              <a:buNone/>
            </a:pP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55" name="Shape 355" descr="415313-Cincinnati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1150" y="2677449"/>
            <a:ext cx="3327723" cy="232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Sample poems</a:t>
            </a:r>
          </a:p>
        </p:txBody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8807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Noodles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The people wanna drink spaghetti alla, </a:t>
            </a:r>
            <a:br>
              <a:rPr lang="en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And maybe eat a lot of other crackers, </a:t>
            </a:r>
            <a:br>
              <a:rPr lang="en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Or sit around and talk about the salsa, </a:t>
            </a:r>
            <a:br>
              <a:rPr lang="en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 little bit of nothing really matters.</a:t>
            </a:r>
          </a:p>
          <a:p>
            <a:pPr lvl="0" rtl="0">
              <a:spcBef>
                <a:spcPts val="0"/>
              </a:spcBef>
              <a:buNone/>
            </a:pP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lvl="0" rtl="0">
              <a:spcBef>
                <a:spcPts val="0"/>
              </a:spcBef>
              <a:buNone/>
            </a:pPr>
            <a:endParaRPr sz="2800"/>
          </a:p>
          <a:p>
            <a:pPr lvl="0" rtl="0">
              <a:spcBef>
                <a:spcPts val="0"/>
              </a:spcBef>
              <a:buNone/>
            </a:pPr>
            <a:endParaRPr sz="2800">
              <a:solidFill>
                <a:schemeClr val="dk1"/>
              </a:solidFill>
            </a:endParaRPr>
          </a:p>
        </p:txBody>
      </p:sp>
      <p:pic>
        <p:nvPicPr>
          <p:cNvPr id="362" name="Shape 362" descr="... Yummy, Delicious, Noodles, ..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9575" y="2665650"/>
            <a:ext cx="3532725" cy="234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Sample poems</a:t>
            </a:r>
          </a:p>
        </p:txBody>
      </p:sp>
      <p:sp>
        <p:nvSpPr>
          <p:cNvPr id="368" name="Shape 3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Civil War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Creating new entire revolution, </a:t>
            </a:r>
            <a:br>
              <a:rPr lang="en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An endless nation on eternal war, </a:t>
            </a:r>
            <a:br>
              <a:rPr lang="en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United as a peaceful resolution, </a:t>
            </a:r>
            <a:br>
              <a:rPr lang="en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Or not exist together any more.</a:t>
            </a:r>
          </a:p>
          <a:p>
            <a:pPr lv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endParaRPr sz="280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sz="2800">
              <a:solidFill>
                <a:schemeClr val="dk1"/>
              </a:solidFill>
            </a:endParaRPr>
          </a:p>
        </p:txBody>
      </p:sp>
      <p:pic>
        <p:nvPicPr>
          <p:cNvPr id="369" name="Shape 369" descr="Image result for us civil wa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000" y="2712650"/>
            <a:ext cx="4682299" cy="227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Plagiarism or Creativity?</a:t>
            </a:r>
          </a:p>
        </p:txBody>
      </p:sp>
      <p:sp>
        <p:nvSpPr>
          <p:cNvPr id="375" name="Shape 37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2924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It is common for RNNs to repeat large sections of training data.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But our poetry system deals with lots of constraints.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Rhymes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Iambic rhythm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Word-repeated penalty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Repeated 5-grams</a:t>
            </a:r>
          </a:p>
        </p:txBody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382" name="Shape 382"/>
          <p:cNvGraphicFramePr/>
          <p:nvPr/>
        </p:nvGraphicFramePr>
        <p:xfrm>
          <a:off x="952500" y="1629675"/>
          <a:ext cx="7239000" cy="1584840"/>
        </p:xfrm>
        <a:graphic>
          <a:graphicData uri="http://schemas.openxmlformats.org/drawingml/2006/table">
            <a:tbl>
              <a:tblPr>
                <a:noFill/>
                <a:tableStyleId>{C8C04F94-8E8D-4E54-96E7-33EEF32375CA}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Repeated 5-gram from training data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Our system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3%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 word-repeated penalty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21%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 iambic rhythm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30%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Can It be Generalized?</a:t>
            </a:r>
          </a:p>
        </p:txBody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613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Port to Spanish.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Classical Spanish soneta: 14 eleven-syllable lines under the rhyme scheme ABBA ABBA CDC DCD.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89" name="Shape 3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3925" y="965200"/>
            <a:ext cx="3714750" cy="379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Shape 3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625" y="2962150"/>
            <a:ext cx="3321574" cy="200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Summary</a:t>
            </a:r>
          </a:p>
        </p:txBody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dirty="0"/>
              <a:t>We introduce a general method for combining finite state machinery with deep learning model.</a:t>
            </a:r>
            <a:br>
              <a:rPr lang="en" dirty="0"/>
            </a:b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We create Hafez: an end-to-end system for generating computer poetry from any user-supplied topic.</a:t>
            </a:r>
            <a:br>
              <a:rPr lang="en" dirty="0"/>
            </a:b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We show how to extend our system to different formats and languages</a:t>
            </a:r>
            <a:r>
              <a:rPr lang="en" dirty="0" smtClean="0"/>
              <a:t>.</a:t>
            </a:r>
            <a:endParaRPr lang="en-US" dirty="0" smtClean="0"/>
          </a:p>
          <a:p>
            <a:pPr marL="457200" lvl="0" indent="-228600" rtl="0">
              <a:spcBef>
                <a:spcPts val="0"/>
              </a:spcBef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Are We There yet?</a:t>
            </a:r>
          </a:p>
        </p:txBody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pic>
        <p:nvPicPr>
          <p:cNvPr id="403" name="Shape 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751" y="1152475"/>
            <a:ext cx="7413550" cy="38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Future Work</a:t>
            </a:r>
          </a:p>
        </p:txBody>
      </p:sp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dirty="0"/>
              <a:t>Modeling the point of the poem.</a:t>
            </a:r>
            <a:br>
              <a:rPr lang="en" dirty="0"/>
            </a:b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Importing more discourse information to the the system.</a:t>
            </a:r>
            <a:br>
              <a:rPr lang="en" dirty="0"/>
            </a:b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Using hierarchical deep learning models</a:t>
            </a:r>
            <a:r>
              <a:rPr lang="en" dirty="0" smtClean="0"/>
              <a:t>.</a:t>
            </a:r>
            <a:endParaRPr lang="en-US" dirty="0" smtClean="0"/>
          </a:p>
          <a:p>
            <a:pPr marL="457200" lvl="0" indent="-228600" rtl="0">
              <a:spcBef>
                <a:spcPts val="0"/>
              </a:spcBef>
            </a:pPr>
            <a:endParaRPr lang="en-US" dirty="0" smtClean="0"/>
          </a:p>
          <a:p>
            <a:pPr marL="457200" lvl="0" indent="-228600" rtl="0">
              <a:spcBef>
                <a:spcPts val="0"/>
              </a:spcBef>
            </a:pPr>
            <a:endParaRPr lang="en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Thanks</a:t>
            </a:r>
          </a:p>
        </p:txBody>
      </p:sp>
      <p:sp>
        <p:nvSpPr>
          <p:cNvPr id="415" name="Shape 4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 </a:t>
            </a:r>
          </a:p>
        </p:txBody>
      </p:sp>
      <p:pic>
        <p:nvPicPr>
          <p:cNvPr id="416" name="Shape 4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3650" y="1017725"/>
            <a:ext cx="4076700" cy="26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533135" y="4028303"/>
            <a:ext cx="4300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hlinkClick r:id="rId4"/>
              </a:rPr>
              <a:t>ghazvini@isi.edu</a:t>
            </a:r>
            <a:endParaRPr lang="en-US" sz="2000" dirty="0" smtClean="0"/>
          </a:p>
          <a:p>
            <a:pPr algn="ctr"/>
            <a:r>
              <a:rPr lang="en-US" sz="2000" dirty="0">
                <a:hlinkClick r:id="rId5"/>
              </a:rPr>
              <a:t>http://isi.edu/~ghazvini</a:t>
            </a:r>
            <a:r>
              <a:rPr lang="en-US" sz="2000" dirty="0" smtClean="0">
                <a:hlinkClick r:id="rId5"/>
              </a:rPr>
              <a:t>/</a:t>
            </a:r>
            <a:endParaRPr lang="en-US" sz="2000" dirty="0" smtClean="0"/>
          </a:p>
          <a:p>
            <a:pPr algn="ctr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3436112" y="4749039"/>
            <a:ext cx="19848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</a:t>
            </a:r>
            <a:r>
              <a:rPr lang="en-US" dirty="0" smtClean="0"/>
              <a:t>://</a:t>
            </a:r>
            <a:r>
              <a:rPr lang="en-US" dirty="0" err="1" smtClean="0"/>
              <a:t>bit.ly</a:t>
            </a:r>
            <a:r>
              <a:rPr lang="en-US" dirty="0" smtClean="0"/>
              <a:t>/</a:t>
            </a:r>
            <a:r>
              <a:rPr lang="en-US" dirty="0" err="1" smtClean="0"/>
              <a:t>hafezpoetry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Challenges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5799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dirty="0"/>
              <a:t>Any user-supplied topic</a:t>
            </a:r>
            <a:br>
              <a:rPr lang="en" dirty="0"/>
            </a:br>
            <a:r>
              <a:rPr lang="en" sz="1600" dirty="0">
                <a:solidFill>
                  <a:srgbClr val="0000FF"/>
                </a:solidFill>
              </a:rPr>
              <a:t>Like: burritos, </a:t>
            </a:r>
            <a:r>
              <a:rPr lang="en-US" sz="1600" dirty="0" err="1">
                <a:solidFill>
                  <a:srgbClr val="0000FF"/>
                </a:solidFill>
              </a:rPr>
              <a:t>T</a:t>
            </a:r>
            <a:r>
              <a:rPr lang="en" sz="1600" dirty="0" err="1" smtClean="0">
                <a:solidFill>
                  <a:srgbClr val="0000FF"/>
                </a:solidFill>
              </a:rPr>
              <a:t>uring</a:t>
            </a:r>
            <a:r>
              <a:rPr lang="en" sz="1600" dirty="0" smtClean="0">
                <a:solidFill>
                  <a:srgbClr val="0000FF"/>
                </a:solidFill>
              </a:rPr>
              <a:t> test, </a:t>
            </a:r>
            <a:r>
              <a:rPr lang="en" sz="1600" dirty="0">
                <a:solidFill>
                  <a:srgbClr val="0000FF"/>
                </a:solidFill>
              </a:rPr>
              <a:t>unicorn, Donald Trump</a:t>
            </a:r>
            <a:br>
              <a:rPr lang="en" sz="1600" dirty="0">
                <a:solidFill>
                  <a:srgbClr val="0000FF"/>
                </a:solidFill>
              </a:rPr>
            </a:br>
            <a:endParaRPr lang="en" sz="1600" dirty="0">
              <a:solidFill>
                <a:srgbClr val="0000FF"/>
              </a:solidFill>
            </a:endParaRPr>
          </a:p>
          <a:p>
            <a:pPr marL="457200" lvl="0" indent="-228600">
              <a:buChar char="-"/>
            </a:pPr>
            <a:r>
              <a:rPr lang="en" dirty="0"/>
              <a:t>Any number of distinct poems on that topic</a:t>
            </a:r>
            <a:br>
              <a:rPr lang="en" dirty="0"/>
            </a:br>
            <a:r>
              <a:rPr lang="en" sz="1600" dirty="0">
                <a:solidFill>
                  <a:srgbClr val="0000FF"/>
                </a:solidFill>
              </a:rPr>
              <a:t>One million equally good poems on </a:t>
            </a:r>
            <a:r>
              <a:rPr lang="en" sz="1600" dirty="0" err="1">
                <a:solidFill>
                  <a:srgbClr val="0000FF"/>
                </a:solidFill>
              </a:rPr>
              <a:t>french</a:t>
            </a:r>
            <a:r>
              <a:rPr lang="en" sz="1600" dirty="0">
                <a:solidFill>
                  <a:srgbClr val="0000FF"/>
                </a:solidFill>
              </a:rPr>
              <a:t> fries </a:t>
            </a:r>
            <a:br>
              <a:rPr lang="en" sz="1600" dirty="0">
                <a:solidFill>
                  <a:srgbClr val="0000FF"/>
                </a:solidFill>
              </a:rPr>
            </a:br>
            <a:endParaRPr lang="en" sz="1600" dirty="0">
              <a:solidFill>
                <a:srgbClr val="0000FF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Challenges</a:t>
            </a: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1619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dirty="0"/>
              <a:t>Any user-supplied topic</a:t>
            </a:r>
            <a:br>
              <a:rPr lang="en" dirty="0"/>
            </a:br>
            <a:r>
              <a:rPr lang="en" sz="1600" dirty="0">
                <a:solidFill>
                  <a:srgbClr val="0000FF"/>
                </a:solidFill>
              </a:rPr>
              <a:t>Like: burritos, </a:t>
            </a:r>
            <a:r>
              <a:rPr lang="en-US" sz="1600" dirty="0" smtClean="0">
                <a:solidFill>
                  <a:srgbClr val="0000FF"/>
                </a:solidFill>
              </a:rPr>
              <a:t>T</a:t>
            </a:r>
            <a:r>
              <a:rPr lang="en" sz="1600" dirty="0" err="1" smtClean="0">
                <a:solidFill>
                  <a:srgbClr val="0000FF"/>
                </a:solidFill>
              </a:rPr>
              <a:t>uring</a:t>
            </a:r>
            <a:r>
              <a:rPr lang="en" sz="1600" dirty="0" smtClean="0">
                <a:solidFill>
                  <a:srgbClr val="0000FF"/>
                </a:solidFill>
              </a:rPr>
              <a:t> test,</a:t>
            </a:r>
            <a:r>
              <a:rPr lang="en-US" sz="1600" dirty="0" smtClean="0">
                <a:solidFill>
                  <a:srgbClr val="0000FF"/>
                </a:solidFill>
              </a:rPr>
              <a:t> </a:t>
            </a:r>
            <a:r>
              <a:rPr lang="en" sz="1600" dirty="0" smtClean="0">
                <a:solidFill>
                  <a:srgbClr val="0000FF"/>
                </a:solidFill>
              </a:rPr>
              <a:t>unicorn</a:t>
            </a:r>
            <a:r>
              <a:rPr lang="en" sz="1600" dirty="0">
                <a:solidFill>
                  <a:srgbClr val="0000FF"/>
                </a:solidFill>
              </a:rPr>
              <a:t>, Donald Trump</a:t>
            </a:r>
            <a:br>
              <a:rPr lang="en" sz="1600" dirty="0">
                <a:solidFill>
                  <a:srgbClr val="0000FF"/>
                </a:solidFill>
              </a:rPr>
            </a:br>
            <a:endParaRPr lang="en" sz="1600" dirty="0">
              <a:solidFill>
                <a:srgbClr val="0000FF"/>
              </a:solidFill>
            </a:endParaRPr>
          </a:p>
          <a:p>
            <a:pPr marL="457200" lvl="0" indent="-228600">
              <a:buChar char="-"/>
            </a:pPr>
            <a:r>
              <a:rPr lang="en" dirty="0"/>
              <a:t>Any number of distinct poems on that topic</a:t>
            </a:r>
            <a:br>
              <a:rPr lang="en" dirty="0"/>
            </a:br>
            <a:r>
              <a:rPr lang="en" sz="1600" dirty="0">
                <a:solidFill>
                  <a:srgbClr val="0000FF"/>
                </a:solidFill>
              </a:rPr>
              <a:t>One million equally good poems on </a:t>
            </a:r>
            <a:r>
              <a:rPr lang="en" sz="1600" dirty="0" err="1">
                <a:solidFill>
                  <a:srgbClr val="0000FF"/>
                </a:solidFill>
              </a:rPr>
              <a:t>french</a:t>
            </a:r>
            <a:r>
              <a:rPr lang="en" sz="1600" dirty="0">
                <a:solidFill>
                  <a:srgbClr val="0000FF"/>
                </a:solidFill>
              </a:rPr>
              <a:t> </a:t>
            </a:r>
            <a:r>
              <a:rPr lang="en" sz="1600" dirty="0" smtClean="0">
                <a:solidFill>
                  <a:srgbClr val="0000FF"/>
                </a:solidFill>
              </a:rPr>
              <a:t>fries</a:t>
            </a:r>
            <a:endParaRPr lang="en-US" sz="1600" dirty="0" smtClean="0">
              <a:solidFill>
                <a:srgbClr val="0000FF"/>
              </a:solidFill>
            </a:endParaRPr>
          </a:p>
          <a:p>
            <a:pPr marL="457200" lvl="0" indent="-228600">
              <a:buChar char="-"/>
            </a:pPr>
            <a:r>
              <a:rPr lang="en" sz="1600" dirty="0" smtClean="0">
                <a:solidFill>
                  <a:srgbClr val="0000FF"/>
                </a:solidFill>
              </a:rPr>
              <a:t>Producing </a:t>
            </a:r>
            <a:r>
              <a:rPr lang="en" sz="1600" dirty="0">
                <a:solidFill>
                  <a:srgbClr val="0000FF"/>
                </a:solidFill>
              </a:rPr>
              <a:t>long poems, and maintaining coherency throughout them</a:t>
            </a:r>
            <a:br>
              <a:rPr lang="en" sz="1600" dirty="0">
                <a:solidFill>
                  <a:srgbClr val="0000FF"/>
                </a:solidFill>
              </a:rPr>
            </a:br>
            <a:endParaRPr lang="en" sz="1600" dirty="0">
              <a:solidFill>
                <a:srgbClr val="0000FF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Challenges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0752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dirty="0"/>
              <a:t>Any user-supplied topic</a:t>
            </a:r>
            <a:br>
              <a:rPr lang="en" dirty="0"/>
            </a:br>
            <a:r>
              <a:rPr lang="en" sz="1600" dirty="0">
                <a:solidFill>
                  <a:srgbClr val="0000FF"/>
                </a:solidFill>
              </a:rPr>
              <a:t>Like: burritos, </a:t>
            </a:r>
            <a:r>
              <a:rPr lang="en-US" sz="1600" dirty="0">
                <a:solidFill>
                  <a:srgbClr val="0000FF"/>
                </a:solidFill>
              </a:rPr>
              <a:t>T</a:t>
            </a:r>
            <a:r>
              <a:rPr lang="en" sz="1600" dirty="0" err="1" smtClean="0">
                <a:solidFill>
                  <a:srgbClr val="0000FF"/>
                </a:solidFill>
              </a:rPr>
              <a:t>uring</a:t>
            </a:r>
            <a:r>
              <a:rPr lang="en" sz="1600" dirty="0" smtClean="0">
                <a:solidFill>
                  <a:srgbClr val="0000FF"/>
                </a:solidFill>
              </a:rPr>
              <a:t> test,</a:t>
            </a:r>
            <a:r>
              <a:rPr lang="en-US" sz="1600" dirty="0" smtClean="0">
                <a:solidFill>
                  <a:srgbClr val="0000FF"/>
                </a:solidFill>
              </a:rPr>
              <a:t> </a:t>
            </a:r>
            <a:r>
              <a:rPr lang="en" sz="1600" dirty="0" smtClean="0">
                <a:solidFill>
                  <a:srgbClr val="0000FF"/>
                </a:solidFill>
              </a:rPr>
              <a:t>unicorn</a:t>
            </a:r>
            <a:r>
              <a:rPr lang="en" sz="1600" dirty="0">
                <a:solidFill>
                  <a:srgbClr val="0000FF"/>
                </a:solidFill>
              </a:rPr>
              <a:t>, Donald Trump</a:t>
            </a:r>
            <a:br>
              <a:rPr lang="en" sz="1600" dirty="0">
                <a:solidFill>
                  <a:srgbClr val="0000FF"/>
                </a:solidFill>
              </a:rPr>
            </a:br>
            <a:endParaRPr lang="en" sz="1600" dirty="0">
              <a:solidFill>
                <a:srgbClr val="0000FF"/>
              </a:solidFill>
            </a:endParaRPr>
          </a:p>
          <a:p>
            <a:pPr marL="457200" lvl="0" indent="-228600">
              <a:buChar char="-"/>
            </a:pPr>
            <a:r>
              <a:rPr lang="en" dirty="0"/>
              <a:t>Any number of distinct poems on that topic</a:t>
            </a:r>
            <a:br>
              <a:rPr lang="en" dirty="0"/>
            </a:br>
            <a:r>
              <a:rPr lang="en" sz="1600" dirty="0">
                <a:solidFill>
                  <a:srgbClr val="0000FF"/>
                </a:solidFill>
              </a:rPr>
              <a:t>One million equally good poems on </a:t>
            </a:r>
            <a:r>
              <a:rPr lang="en" sz="1600" dirty="0" err="1">
                <a:solidFill>
                  <a:srgbClr val="0000FF"/>
                </a:solidFill>
              </a:rPr>
              <a:t>french</a:t>
            </a:r>
            <a:r>
              <a:rPr lang="en" sz="1600" dirty="0">
                <a:solidFill>
                  <a:srgbClr val="0000FF"/>
                </a:solidFill>
              </a:rPr>
              <a:t> </a:t>
            </a:r>
            <a:r>
              <a:rPr lang="en" sz="1600" dirty="0" smtClean="0">
                <a:solidFill>
                  <a:srgbClr val="0000FF"/>
                </a:solidFill>
              </a:rPr>
              <a:t>fries</a:t>
            </a:r>
            <a:endParaRPr lang="en-US" sz="1600" dirty="0" smtClean="0">
              <a:solidFill>
                <a:srgbClr val="0000FF"/>
              </a:solidFill>
            </a:endParaRPr>
          </a:p>
          <a:p>
            <a:pPr marL="457200" lvl="0" indent="-228600">
              <a:buChar char="-"/>
            </a:pPr>
            <a:r>
              <a:rPr lang="en" sz="1600" dirty="0" smtClean="0">
                <a:solidFill>
                  <a:srgbClr val="0000FF"/>
                </a:solidFill>
              </a:rPr>
              <a:t>Producing </a:t>
            </a:r>
            <a:r>
              <a:rPr lang="en" sz="1600" dirty="0">
                <a:solidFill>
                  <a:srgbClr val="0000FF"/>
                </a:solidFill>
              </a:rPr>
              <a:t>long poems, and maintaining coherency throughout </a:t>
            </a:r>
            <a:r>
              <a:rPr lang="en" sz="1600" dirty="0" smtClean="0">
                <a:solidFill>
                  <a:srgbClr val="0000FF"/>
                </a:solidFill>
              </a:rPr>
              <a:t>them</a:t>
            </a:r>
            <a:endParaRPr lang="en" sz="1600" dirty="0">
              <a:solidFill>
                <a:srgbClr val="0000FF"/>
              </a:solidFill>
            </a:endParaRP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600" dirty="0">
                <a:solidFill>
                  <a:srgbClr val="0000FF"/>
                </a:solidFill>
              </a:rPr>
              <a:t>Small training data for each poem format</a:t>
            </a:r>
            <a:r>
              <a:rPr lang="en" dirty="0"/>
              <a:t/>
            </a:r>
            <a:br>
              <a:rPr lang="en" dirty="0"/>
            </a:br>
            <a:endParaRPr lang="en" dirty="0"/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body" idx="4294967295"/>
          </p:nvPr>
        </p:nvSpPr>
        <p:spPr>
          <a:xfrm>
            <a:off x="311700" y="283675"/>
            <a:ext cx="8520600" cy="4368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R="0" lvl="0" algn="ctr" rtl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</a:pPr>
            <a:endParaRPr sz="1000" dirty="0"/>
          </a:p>
        </p:txBody>
      </p:sp>
      <p:pic>
        <p:nvPicPr>
          <p:cNvPr id="100" name="Shape 100" descr="Screenshot 2016-10-20 10.15.28.png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60324" y="611400"/>
            <a:ext cx="4578800" cy="385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2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3212" y="3921661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70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15323</TotalTime>
  <Words>1506</Words>
  <Application>Microsoft Macintosh PowerPoint</Application>
  <PresentationFormat>On-screen Show (16:9)</PresentationFormat>
  <Paragraphs>341</Paragraphs>
  <Slides>59</Slides>
  <Notes>59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Cambria Math</vt:lpstr>
      <vt:lpstr>Comic Sans MS</vt:lpstr>
      <vt:lpstr>Arial</vt:lpstr>
      <vt:lpstr>simple-light-2</vt:lpstr>
      <vt:lpstr>Generating Topical Poetry</vt:lpstr>
      <vt:lpstr>Hafez: a Poet From Shiraz, Iran</vt:lpstr>
      <vt:lpstr>Hafez: a Poet From ISI</vt:lpstr>
      <vt:lpstr>Challenges</vt:lpstr>
      <vt:lpstr>Challenges</vt:lpstr>
      <vt:lpstr>Challenges</vt:lpstr>
      <vt:lpstr>Challenges</vt:lpstr>
      <vt:lpstr>Challenges</vt:lpstr>
      <vt:lpstr>PowerPoint Presentation</vt:lpstr>
      <vt:lpstr>A Glance</vt:lpstr>
      <vt:lpstr>Steps</vt:lpstr>
      <vt:lpstr>Steps</vt:lpstr>
      <vt:lpstr>Steps</vt:lpstr>
      <vt:lpstr>Steps</vt:lpstr>
      <vt:lpstr>Choosing Related Words</vt:lpstr>
      <vt:lpstr>Choosing Related Words</vt:lpstr>
      <vt:lpstr>Choosing Related Words</vt:lpstr>
      <vt:lpstr>Selecting Rhyme Pairs</vt:lpstr>
      <vt:lpstr>Selecting Rhyme Pairs</vt:lpstr>
      <vt:lpstr>Selecting Rhyme Pairs</vt:lpstr>
      <vt:lpstr>Making a Finite State Acceptor </vt:lpstr>
      <vt:lpstr>Format</vt:lpstr>
      <vt:lpstr>Format</vt:lpstr>
      <vt:lpstr>Making a Finite State Acceptor</vt:lpstr>
      <vt:lpstr>Making a Finite State Acceptor</vt:lpstr>
      <vt:lpstr>Making a Finite State Acceptor</vt:lpstr>
      <vt:lpstr>Making a Finite State Acceptor</vt:lpstr>
      <vt:lpstr>Making a Finite State Acceptor</vt:lpstr>
      <vt:lpstr>Extracting a Fluent Path</vt:lpstr>
      <vt:lpstr>Extracting a Fluent Path</vt:lpstr>
      <vt:lpstr>Extracting a Fluent Path</vt:lpstr>
      <vt:lpstr>Extracting a Fluent Path Using RNN</vt:lpstr>
      <vt:lpstr>Extracting a Fluent Path Using RNN</vt:lpstr>
      <vt:lpstr>Intersecting RNN and FSA</vt:lpstr>
      <vt:lpstr>Intersecting RNN and FSA</vt:lpstr>
      <vt:lpstr>Vanilla RNN </vt:lpstr>
      <vt:lpstr>Vanilla RNN</vt:lpstr>
      <vt:lpstr>Intersection</vt:lpstr>
      <vt:lpstr>Intersection</vt:lpstr>
      <vt:lpstr>Intersection</vt:lpstr>
      <vt:lpstr>Extracting a Fluent Path</vt:lpstr>
      <vt:lpstr>Beam search is not an optimal search</vt:lpstr>
      <vt:lpstr>Beam search is not an optimal search</vt:lpstr>
      <vt:lpstr>Beam search is not an optimal search</vt:lpstr>
      <vt:lpstr>Beam search is not an optimal search</vt:lpstr>
      <vt:lpstr>Beam search is not an optimal search</vt:lpstr>
      <vt:lpstr>Beam search is not an optimal search</vt:lpstr>
      <vt:lpstr>Beam search is not an optimal search</vt:lpstr>
      <vt:lpstr>User Study</vt:lpstr>
      <vt:lpstr>Sample poems</vt:lpstr>
      <vt:lpstr>Sample poems</vt:lpstr>
      <vt:lpstr>Sample poems</vt:lpstr>
      <vt:lpstr>Plagiarism or Creativity?</vt:lpstr>
      <vt:lpstr>Repeated 5-grams</vt:lpstr>
      <vt:lpstr>Can It be Generalized?</vt:lpstr>
      <vt:lpstr>Summary</vt:lpstr>
      <vt:lpstr>Are We There yet?</vt:lpstr>
      <vt:lpstr>Future Work</vt:lpstr>
      <vt:lpstr>Thanks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Generating Topical Poetry</dc:title>
  <cp:lastModifiedBy>Microsoft Office User</cp:lastModifiedBy>
  <cp:revision>33</cp:revision>
  <dcterms:modified xsi:type="dcterms:W3CDTF">2017-11-15T13:15:24Z</dcterms:modified>
</cp:coreProperties>
</file>